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7" r:id="rId6"/>
    <p:sldId id="267" r:id="rId7"/>
    <p:sldId id="258" r:id="rId8"/>
    <p:sldId id="265" r:id="rId9"/>
    <p:sldId id="259" r:id="rId10"/>
    <p:sldId id="262" r:id="rId11"/>
    <p:sldId id="260" r:id="rId12"/>
    <p:sldId id="277" r:id="rId13"/>
    <p:sldId id="266" r:id="rId14"/>
    <p:sldId id="261" r:id="rId15"/>
    <p:sldId id="264" r:id="rId16"/>
    <p:sldId id="269" r:id="rId17"/>
    <p:sldId id="270" r:id="rId18"/>
    <p:sldId id="271" r:id="rId19"/>
    <p:sldId id="273" r:id="rId20"/>
    <p:sldId id="272" r:id="rId21"/>
    <p:sldId id="263" r:id="rId22"/>
    <p:sldId id="278" r:id="rId23"/>
    <p:sldId id="275" r:id="rId24"/>
    <p:sldId id="279" r:id="rId25"/>
    <p:sldId id="276"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778E0-FE28-45BC-AAC2-4DEB64B554DE}" v="339" dt="2020-10-11T15:14:51.110"/>
    <p1510:client id="{971B110F-C8CE-4536-8B81-826FA7D2BF54}" v="286" dt="2020-10-05T08:04:32.269"/>
    <p1510:client id="{9A2AAD47-0C67-4405-A808-32F273705BA9}" v="30" dt="2020-10-05T10:12:21.133"/>
    <p1510:client id="{BD055B85-19F8-4FBE-8896-4404D3A64CEB}" v="312" dt="2020-10-04T14:57:25.572"/>
    <p1510:client id="{EFB44AC7-D8A1-4D3D-B34B-31058E7609AA}" v="12" dt="2020-10-06T06:44:30.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1447" autoAdjust="0"/>
  </p:normalViewPr>
  <p:slideViewPr>
    <p:cSldViewPr snapToGrid="0">
      <p:cViewPr varScale="1">
        <p:scale>
          <a:sx n="70" d="100"/>
          <a:sy n="70" d="100"/>
        </p:scale>
        <p:origin x="116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C256C-CA10-4866-A802-7E91079C0796}" type="datetimeFigureOut">
              <a:rPr lang="nl-NL" smtClean="0"/>
              <a:t>18-12-2020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25593-9747-4F31-91FA-A8BA0E1F3517}" type="slidenum">
              <a:rPr lang="nl-NL" smtClean="0"/>
              <a:t>‹nr.›</a:t>
            </a:fld>
            <a:endParaRPr lang="nl-NL"/>
          </a:p>
        </p:txBody>
      </p:sp>
    </p:spTree>
    <p:extLst>
      <p:ext uri="{BB962C8B-B14F-4D97-AF65-F5344CB8AC3E}">
        <p14:creationId xmlns:p14="http://schemas.microsoft.com/office/powerpoint/2010/main" val="119127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l.wikipedia.org/wiki/Aarde_(planeet)" TargetMode="External"/><Relationship Id="rId7" Type="http://schemas.openxmlformats.org/officeDocument/2006/relationships/hyperlink" Target="https://nl.wikipedia.org/wiki/Massa_(natuurkund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nl.wikipedia.org/wiki/Inhoud_(volume)" TargetMode="External"/><Relationship Id="rId5" Type="http://schemas.openxmlformats.org/officeDocument/2006/relationships/hyperlink" Target="https://nl.wikipedia.org/wiki/Kilometer" TargetMode="External"/><Relationship Id="rId4" Type="http://schemas.openxmlformats.org/officeDocument/2006/relationships/hyperlink" Target="https://nl.wikipedia.org/wiki/Aardkorst"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terrenkunde.nl/index/encyclopedie/meteoren.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sterrenkunde.nl/index/encyclopedie/poollicht.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uzenplaneten.nl/informatie/aarde/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Als</a:t>
            </a:r>
            <a:r>
              <a:rPr lang="en-US" dirty="0"/>
              <a:t> </a:t>
            </a:r>
            <a:r>
              <a:rPr lang="en-US" dirty="0" err="1"/>
              <a:t>eertse</a:t>
            </a:r>
            <a:r>
              <a:rPr lang="en-US" dirty="0"/>
              <a:t> </a:t>
            </a:r>
            <a:r>
              <a:rPr lang="en-US" dirty="0" err="1"/>
              <a:t>gaan</a:t>
            </a:r>
            <a:r>
              <a:rPr lang="en-US" dirty="0"/>
              <a:t> we het </a:t>
            </a:r>
            <a:r>
              <a:rPr lang="en-US" dirty="0" err="1"/>
              <a:t>hebben</a:t>
            </a:r>
            <a:r>
              <a:rPr lang="en-US" dirty="0"/>
              <a:t> </a:t>
            </a:r>
            <a:r>
              <a:rPr lang="en-US" dirty="0" err="1"/>
              <a:t>pver</a:t>
            </a:r>
            <a:r>
              <a:rPr lang="en-US" dirty="0"/>
              <a:t> het </a:t>
            </a:r>
            <a:r>
              <a:rPr lang="en-US" dirty="0" err="1"/>
              <a:t>zonnestelsel</a:t>
            </a:r>
            <a:r>
              <a:rPr lang="en-US" dirty="0"/>
              <a:t>, </a:t>
            </a:r>
            <a:r>
              <a:rPr lang="en-US" dirty="0" err="1"/>
              <a:t>hierbij</a:t>
            </a:r>
            <a:r>
              <a:rPr lang="en-US" dirty="0"/>
              <a:t> </a:t>
            </a:r>
            <a:r>
              <a:rPr lang="en-US" dirty="0" err="1"/>
              <a:t>horen</a:t>
            </a:r>
            <a:r>
              <a:rPr lang="en-US" dirty="0"/>
              <a:t> </a:t>
            </a:r>
            <a:r>
              <a:rPr lang="en-US" dirty="0" err="1"/>
              <a:t>een</a:t>
            </a:r>
            <a:r>
              <a:rPr lang="en-US" dirty="0"/>
              <a:t> </a:t>
            </a:r>
            <a:r>
              <a:rPr lang="en-US" dirty="0" err="1"/>
              <a:t>aantal</a:t>
            </a:r>
            <a:r>
              <a:rPr lang="en-US" dirty="0"/>
              <a:t> </a:t>
            </a:r>
            <a:r>
              <a:rPr lang="en-US" dirty="0" err="1"/>
              <a:t>onderwerpen</a:t>
            </a:r>
            <a:r>
              <a:rPr lang="en-US" dirty="0"/>
              <a:t>. </a:t>
            </a:r>
            <a:r>
              <a:rPr lang="en-US" dirty="0" err="1"/>
              <a:t>Namelijk</a:t>
            </a:r>
            <a:r>
              <a:rPr lang="en-US" dirty="0"/>
              <a:t> de </a:t>
            </a:r>
            <a:r>
              <a:rPr lang="en-US" dirty="0" err="1"/>
              <a:t>Zon</a:t>
            </a:r>
            <a:r>
              <a:rPr lang="en-US" dirty="0"/>
              <a:t>, </a:t>
            </a:r>
            <a:r>
              <a:rPr lang="en-US" dirty="0" err="1"/>
              <a:t>verschillende</a:t>
            </a:r>
            <a:r>
              <a:rPr lang="en-US" dirty="0"/>
              <a:t> </a:t>
            </a:r>
            <a:r>
              <a:rPr lang="en-US" dirty="0" err="1"/>
              <a:t>planeten</a:t>
            </a:r>
            <a:r>
              <a:rPr lang="en-US" dirty="0"/>
              <a:t> </a:t>
            </a:r>
            <a:r>
              <a:rPr lang="en-US" dirty="0" err="1"/>
              <a:t>en</a:t>
            </a:r>
            <a:r>
              <a:rPr lang="en-US" dirty="0"/>
              <a:t> </a:t>
            </a:r>
            <a:r>
              <a:rPr lang="en-US" dirty="0" err="1"/>
              <a:t>manen</a:t>
            </a:r>
            <a:r>
              <a:rPr lang="en-US" dirty="0"/>
              <a:t> </a:t>
            </a:r>
            <a:r>
              <a:rPr lang="en-US" dirty="0" err="1"/>
              <a:t>en</a:t>
            </a:r>
            <a:r>
              <a:rPr lang="en-US" dirty="0"/>
              <a:t> </a:t>
            </a:r>
            <a:r>
              <a:rPr lang="en-US" dirty="0" err="1"/>
              <a:t>natuurlijk</a:t>
            </a:r>
            <a:r>
              <a:rPr lang="en-US" dirty="0"/>
              <a:t> </a:t>
            </a:r>
            <a:r>
              <a:rPr lang="en-US" dirty="0" err="1"/>
              <a:t>onze</a:t>
            </a:r>
            <a:r>
              <a:rPr lang="en-US" dirty="0"/>
              <a:t> eigen </a:t>
            </a:r>
            <a:r>
              <a:rPr lang="en-US" dirty="0" err="1"/>
              <a:t>aarde</a:t>
            </a:r>
            <a:r>
              <a:rPr lang="en-US" dirty="0"/>
              <a:t>. </a:t>
            </a:r>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2</a:t>
            </a:fld>
            <a:endParaRPr lang="nl-NL"/>
          </a:p>
        </p:txBody>
      </p:sp>
    </p:spTree>
    <p:extLst>
      <p:ext uri="{BB962C8B-B14F-4D97-AF65-F5344CB8AC3E}">
        <p14:creationId xmlns:p14="http://schemas.microsoft.com/office/powerpoint/2010/main" val="3782462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A3A3A"/>
                </a:solidFill>
                <a:effectLst/>
                <a:latin typeface="Times New Roman" panose="02020603050405020304" pitchFamily="18" charset="0"/>
              </a:rPr>
              <a:t>De dampkring houdt onze planeet op een comfortabele temperatuur (ongeveer 15 graden). Het laat de warmte van de zon tot op de grond doordringen en verhindert dat de uitgaande warmte in de ruimte ontsnapt. </a:t>
            </a:r>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11</a:t>
            </a:fld>
            <a:endParaRPr lang="nl-NL"/>
          </a:p>
        </p:txBody>
      </p:sp>
    </p:spTree>
    <p:extLst>
      <p:ext uri="{BB962C8B-B14F-4D97-AF65-F5344CB8AC3E}">
        <p14:creationId xmlns:p14="http://schemas.microsoft.com/office/powerpoint/2010/main" val="713866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13</a:t>
            </a:fld>
            <a:endParaRPr lang="nl-NL"/>
          </a:p>
        </p:txBody>
      </p:sp>
    </p:spTree>
    <p:extLst>
      <p:ext uri="{BB962C8B-B14F-4D97-AF65-F5344CB8AC3E}">
        <p14:creationId xmlns:p14="http://schemas.microsoft.com/office/powerpoint/2010/main" val="3008437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We </a:t>
            </a:r>
            <a:r>
              <a:rPr lang="en-US" dirty="0" err="1"/>
              <a:t>gaan</a:t>
            </a:r>
            <a:r>
              <a:rPr lang="en-US" dirty="0"/>
              <a:t> </a:t>
            </a:r>
            <a:r>
              <a:rPr lang="en-US" dirty="0" err="1"/>
              <a:t>kijken</a:t>
            </a:r>
            <a:r>
              <a:rPr lang="en-US" dirty="0"/>
              <a:t> </a:t>
            </a:r>
            <a:r>
              <a:rPr lang="en-US" dirty="0" err="1"/>
              <a:t>naar</a:t>
            </a:r>
            <a:r>
              <a:rPr lang="en-US" dirty="0"/>
              <a:t> </a:t>
            </a:r>
            <a:r>
              <a:rPr lang="en-US" dirty="0" err="1"/>
              <a:t>onze</a:t>
            </a:r>
            <a:r>
              <a:rPr lang="en-US" dirty="0"/>
              <a:t> </a:t>
            </a:r>
            <a:r>
              <a:rPr lang="en-US" dirty="0" err="1"/>
              <a:t>aarde</a:t>
            </a:r>
            <a:r>
              <a:rPr lang="en-US" dirty="0"/>
              <a:t>, we </a:t>
            </a:r>
            <a:r>
              <a:rPr lang="en-US" dirty="0" err="1"/>
              <a:t>zoomen</a:t>
            </a:r>
            <a:r>
              <a:rPr lang="en-US" dirty="0"/>
              <a:t> </a:t>
            </a:r>
            <a:r>
              <a:rPr lang="en-US" dirty="0" err="1"/>
              <a:t>hierbij</a:t>
            </a:r>
            <a:r>
              <a:rPr lang="en-US" dirty="0"/>
              <a:t> in op de </a:t>
            </a:r>
            <a:r>
              <a:rPr lang="en-US" dirty="0" err="1"/>
              <a:t>geologie</a:t>
            </a:r>
            <a:r>
              <a:rPr lang="en-US" dirty="0"/>
              <a:t>. </a:t>
            </a:r>
            <a:r>
              <a:rPr lang="en-US" dirty="0" err="1"/>
              <a:t>Deze</a:t>
            </a:r>
            <a:r>
              <a:rPr lang="en-US" dirty="0"/>
              <a:t> </a:t>
            </a:r>
            <a:r>
              <a:rPr lang="en-US" dirty="0" err="1"/>
              <a:t>kijkt</a:t>
            </a:r>
            <a:r>
              <a:rPr lang="en-US" dirty="0"/>
              <a:t> </a:t>
            </a:r>
            <a:r>
              <a:rPr lang="en-US" dirty="0" err="1"/>
              <a:t>naar</a:t>
            </a:r>
            <a:r>
              <a:rPr lang="en-US" dirty="0"/>
              <a:t> de </a:t>
            </a:r>
            <a:r>
              <a:rPr lang="en-US" dirty="0" err="1"/>
              <a:t>platentektoniek</a:t>
            </a:r>
            <a:r>
              <a:rPr lang="en-US" dirty="0"/>
              <a:t> </a:t>
            </a:r>
            <a:r>
              <a:rPr lang="en-US" dirty="0" err="1"/>
              <a:t>en</a:t>
            </a:r>
            <a:r>
              <a:rPr lang="en-US" dirty="0"/>
              <a:t> de </a:t>
            </a:r>
            <a:r>
              <a:rPr lang="en-US" dirty="0" err="1"/>
              <a:t>atmosfeer</a:t>
            </a:r>
            <a:r>
              <a:rPr lang="en-US" dirty="0"/>
              <a:t>.</a:t>
            </a:r>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14</a:t>
            </a:fld>
            <a:endParaRPr lang="nl-NL"/>
          </a:p>
        </p:txBody>
      </p:sp>
    </p:spTree>
    <p:extLst>
      <p:ext uri="{BB962C8B-B14F-4D97-AF65-F5344CB8AC3E}">
        <p14:creationId xmlns:p14="http://schemas.microsoft.com/office/powerpoint/2010/main" val="323697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Open Sans"/>
              </a:rPr>
              <a:t>De aarde ontstond tegelijk met de zon, ongeveer 4,6 miljard jaar geleden. Hij bestaat uit een vaste </a:t>
            </a:r>
            <a:r>
              <a:rPr lang="nl-NL" b="0" i="0" dirty="0" err="1">
                <a:solidFill>
                  <a:srgbClr val="333333"/>
                </a:solidFill>
                <a:effectLst/>
                <a:latin typeface="Open Sans"/>
              </a:rPr>
              <a:t>binnenkern</a:t>
            </a:r>
            <a:r>
              <a:rPr lang="nl-NL" b="0" i="0" dirty="0">
                <a:solidFill>
                  <a:srgbClr val="333333"/>
                </a:solidFill>
                <a:effectLst/>
                <a:latin typeface="Open Sans"/>
              </a:rPr>
              <a:t> van ijzer en nikkel en daaromheen een buitenkern die taai vloeibaar is. De daaropvolgende laag is de aardmantel en aan de buitenkant de aardkorst. Hier gaan we later nog beter naar kijken. De aarde draait in 24 uur om zijn as, de aardas, een denkbeeldige lijn door de aarde tussen de Noord- en Zuidpool. Dit is de aardrotatie.</a:t>
            </a:r>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15</a:t>
            </a:fld>
            <a:endParaRPr lang="nl-NL"/>
          </a:p>
        </p:txBody>
      </p:sp>
    </p:spTree>
    <p:extLst>
      <p:ext uri="{BB962C8B-B14F-4D97-AF65-F5344CB8AC3E}">
        <p14:creationId xmlns:p14="http://schemas.microsoft.com/office/powerpoint/2010/main" val="1728552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22233"/>
                </a:solidFill>
                <a:effectLst/>
                <a:latin typeface="Open Sans"/>
              </a:rPr>
              <a:t>Wetenschap die bestudeert hoe de aarde gevormd is, hoe het binnenste van de aarde eruit ziet, waaruit dit bestaat, hoe de korst gevormd is, welke krachten daarop inwerken, zowel van buitenaf (de exogene krachten) als van binnenuit, (de endogene krachten).</a:t>
            </a:r>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16</a:t>
            </a:fld>
            <a:endParaRPr lang="nl-NL"/>
          </a:p>
        </p:txBody>
      </p:sp>
    </p:spTree>
    <p:extLst>
      <p:ext uri="{BB962C8B-B14F-4D97-AF65-F5344CB8AC3E}">
        <p14:creationId xmlns:p14="http://schemas.microsoft.com/office/powerpoint/2010/main" val="97679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D5156"/>
                </a:solidFill>
                <a:effectLst/>
                <a:latin typeface="arial" panose="020B0604020202020204" pitchFamily="34" charset="0"/>
              </a:rPr>
              <a:t>De </a:t>
            </a:r>
            <a:r>
              <a:rPr lang="nl-NL" b="0" i="0" dirty="0" err="1">
                <a:solidFill>
                  <a:srgbClr val="4D5156"/>
                </a:solidFill>
                <a:effectLst/>
                <a:latin typeface="arial" panose="020B0604020202020204" pitchFamily="34" charset="0"/>
              </a:rPr>
              <a:t>binnenkern</a:t>
            </a:r>
            <a:r>
              <a:rPr lang="nl-NL" b="0" i="0" dirty="0">
                <a:solidFill>
                  <a:srgbClr val="4D5156"/>
                </a:solidFill>
                <a:effectLst/>
                <a:latin typeface="arial" panose="020B0604020202020204" pitchFamily="34" charset="0"/>
              </a:rPr>
              <a:t> van de Aarde is een vaste bol met een straal van ongeveer 1220 km in het midden van de Aarde, gelegen op 5110 tot 6370 kilometer diepte. De aardkern bestaat uit een vaste binnen- en een vloeibare buitenkern, die beide in tegenstelling tot de eromheen liggende aardmantel bestaan uit voornamelijk metalen. </a:t>
            </a:r>
            <a:r>
              <a:rPr lang="nl-NL" b="0" i="0" dirty="0">
                <a:solidFill>
                  <a:srgbClr val="202122"/>
                </a:solidFill>
                <a:effectLst/>
                <a:latin typeface="Arial" panose="020B0604020202020204" pitchFamily="34" charset="0"/>
              </a:rPr>
              <a:t>De </a:t>
            </a:r>
            <a:r>
              <a:rPr lang="nl-NL" b="1" i="0" dirty="0">
                <a:solidFill>
                  <a:srgbClr val="202122"/>
                </a:solidFill>
                <a:effectLst/>
                <a:latin typeface="Arial" panose="020B0604020202020204" pitchFamily="34" charset="0"/>
              </a:rPr>
              <a:t>aardmantel</a:t>
            </a:r>
            <a:r>
              <a:rPr lang="nl-NL" b="0" i="0" dirty="0">
                <a:solidFill>
                  <a:srgbClr val="202122"/>
                </a:solidFill>
                <a:effectLst/>
                <a:latin typeface="Arial" panose="020B0604020202020204" pitchFamily="34" charset="0"/>
              </a:rPr>
              <a:t> of kortweg </a:t>
            </a:r>
            <a:r>
              <a:rPr lang="nl-NL" b="1" i="0" dirty="0">
                <a:solidFill>
                  <a:srgbClr val="202122"/>
                </a:solidFill>
                <a:effectLst/>
                <a:latin typeface="Arial" panose="020B0604020202020204" pitchFamily="34" charset="0"/>
              </a:rPr>
              <a:t>mantel</a:t>
            </a:r>
            <a:r>
              <a:rPr lang="nl-NL" b="0" i="0" dirty="0">
                <a:solidFill>
                  <a:srgbClr val="202122"/>
                </a:solidFill>
                <a:effectLst/>
                <a:latin typeface="Arial" panose="020B0604020202020204" pitchFamily="34" charset="0"/>
              </a:rPr>
              <a:t> is de laag in de </a:t>
            </a:r>
            <a:r>
              <a:rPr lang="nl-NL" b="0" i="0" u="none" strike="noStrike" dirty="0">
                <a:solidFill>
                  <a:srgbClr val="0B0080"/>
                </a:solidFill>
                <a:effectLst/>
                <a:latin typeface="Arial" panose="020B0604020202020204" pitchFamily="34" charset="0"/>
                <a:hlinkClick r:id="rId3" tooltip="Aarde (planeet)"/>
              </a:rPr>
              <a:t>Aarde</a:t>
            </a:r>
            <a:r>
              <a:rPr lang="nl-NL" b="0" i="0" dirty="0">
                <a:solidFill>
                  <a:srgbClr val="202122"/>
                </a:solidFill>
                <a:effectLst/>
                <a:latin typeface="Arial" panose="020B0604020202020204" pitchFamily="34" charset="0"/>
              </a:rPr>
              <a:t> die direct onder de </a:t>
            </a:r>
            <a:r>
              <a:rPr lang="nl-NL" b="0" i="0" u="none" strike="noStrike" dirty="0">
                <a:solidFill>
                  <a:srgbClr val="0B0080"/>
                </a:solidFill>
                <a:effectLst/>
                <a:latin typeface="Arial" panose="020B0604020202020204" pitchFamily="34" charset="0"/>
                <a:hlinkClick r:id="rId4" tooltip="Aardkorst"/>
              </a:rPr>
              <a:t>korst</a:t>
            </a:r>
            <a:r>
              <a:rPr lang="nl-NL" b="0" i="0" dirty="0">
                <a:solidFill>
                  <a:srgbClr val="202122"/>
                </a:solidFill>
                <a:effectLst/>
                <a:latin typeface="Arial" panose="020B0604020202020204" pitchFamily="34" charset="0"/>
              </a:rPr>
              <a:t> ligt. De mantel begint op enkele tientallen </a:t>
            </a:r>
            <a:r>
              <a:rPr lang="nl-NL" b="0" i="0" u="none" strike="noStrike" dirty="0">
                <a:solidFill>
                  <a:srgbClr val="0B0080"/>
                </a:solidFill>
                <a:effectLst/>
                <a:latin typeface="Arial" panose="020B0604020202020204" pitchFamily="34" charset="0"/>
                <a:hlinkClick r:id="rId5" tooltip="Kilometer"/>
              </a:rPr>
              <a:t>kilometers</a:t>
            </a:r>
            <a:r>
              <a:rPr lang="nl-NL" b="0" i="0" dirty="0">
                <a:solidFill>
                  <a:srgbClr val="202122"/>
                </a:solidFill>
                <a:effectLst/>
                <a:latin typeface="Arial" panose="020B0604020202020204" pitchFamily="34" charset="0"/>
              </a:rPr>
              <a:t> diepte en is ongeveer 2900 km dik. Ze neemt 83% van het </a:t>
            </a:r>
            <a:r>
              <a:rPr lang="nl-NL" b="0" i="0" u="none" strike="noStrike" dirty="0">
                <a:solidFill>
                  <a:srgbClr val="0B0080"/>
                </a:solidFill>
                <a:effectLst/>
                <a:latin typeface="Arial" panose="020B0604020202020204" pitchFamily="34" charset="0"/>
                <a:hlinkClick r:id="rId6" tooltip="Inhoud (volume)"/>
              </a:rPr>
              <a:t>volume</a:t>
            </a:r>
            <a:r>
              <a:rPr lang="nl-NL" b="0" i="0" dirty="0">
                <a:solidFill>
                  <a:srgbClr val="202122"/>
                </a:solidFill>
                <a:effectLst/>
                <a:latin typeface="Arial" panose="020B0604020202020204" pitchFamily="34" charset="0"/>
              </a:rPr>
              <a:t> van de Aarde in en bevat 67,5 % van haar </a:t>
            </a:r>
            <a:r>
              <a:rPr lang="nl-NL" b="0" i="0" u="none" strike="noStrike" dirty="0">
                <a:solidFill>
                  <a:srgbClr val="0B0080"/>
                </a:solidFill>
                <a:effectLst/>
                <a:latin typeface="Arial" panose="020B0604020202020204" pitchFamily="34" charset="0"/>
                <a:hlinkClick r:id="rId7" tooltip="Massa (natuurkunde)"/>
              </a:rPr>
              <a:t>massa</a:t>
            </a:r>
            <a:r>
              <a:rPr lang="nl-NL" b="0" i="0" dirty="0">
                <a:solidFill>
                  <a:srgbClr val="202122"/>
                </a:solidFill>
                <a:effectLst/>
                <a:latin typeface="Arial" panose="020B0604020202020204" pitchFamily="34" charset="0"/>
              </a:rPr>
              <a:t>. </a:t>
            </a:r>
          </a:p>
          <a:p>
            <a:r>
              <a:rPr lang="nl-NL" b="0" i="0" dirty="0">
                <a:solidFill>
                  <a:srgbClr val="4D5156"/>
                </a:solidFill>
                <a:effectLst/>
                <a:latin typeface="arial" panose="020B0604020202020204" pitchFamily="34" charset="0"/>
              </a:rPr>
              <a:t>De aardkorst is de buitenste laag van de vaste Aarde, en bestaat voornamelijk uit gesteenten als </a:t>
            </a:r>
            <a:r>
              <a:rPr lang="nl-NL" b="0" i="0" dirty="0" err="1">
                <a:solidFill>
                  <a:srgbClr val="4D5156"/>
                </a:solidFill>
                <a:effectLst/>
                <a:latin typeface="arial" panose="020B0604020202020204" pitchFamily="34" charset="0"/>
              </a:rPr>
              <a:t>granodioriet</a:t>
            </a:r>
            <a:r>
              <a:rPr lang="nl-NL" b="0" i="0" dirty="0">
                <a:solidFill>
                  <a:srgbClr val="4D5156"/>
                </a:solidFill>
                <a:effectLst/>
                <a:latin typeface="arial" panose="020B0604020202020204" pitchFamily="34" charset="0"/>
              </a:rPr>
              <a:t>, </a:t>
            </a:r>
            <a:r>
              <a:rPr lang="nl-NL" b="0" i="0" dirty="0" err="1">
                <a:solidFill>
                  <a:srgbClr val="4D5156"/>
                </a:solidFill>
                <a:effectLst/>
                <a:latin typeface="arial" panose="020B0604020202020204" pitchFamily="34" charset="0"/>
              </a:rPr>
              <a:t>gabbro</a:t>
            </a:r>
            <a:r>
              <a:rPr lang="nl-NL" b="0" i="0" dirty="0">
                <a:solidFill>
                  <a:srgbClr val="4D5156"/>
                </a:solidFill>
                <a:effectLst/>
                <a:latin typeface="arial" panose="020B0604020202020204" pitchFamily="34" charset="0"/>
              </a:rPr>
              <a:t> en basalt. De korst vormt het bovenste deel van de lithosfeer, alle gesteenten en sedimenten die aan het oppervlak liggen behoren tot de korst.</a:t>
            </a:r>
            <a:r>
              <a:rPr lang="nl-NL" b="0" i="0" dirty="0">
                <a:solidFill>
                  <a:srgbClr val="202122"/>
                </a:solidFill>
                <a:effectLst/>
                <a:latin typeface="Arial" panose="020B0604020202020204" pitchFamily="34" charset="0"/>
              </a:rPr>
              <a:t> </a:t>
            </a:r>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17</a:t>
            </a:fld>
            <a:endParaRPr lang="nl-NL"/>
          </a:p>
        </p:txBody>
      </p:sp>
    </p:spTree>
    <p:extLst>
      <p:ext uri="{BB962C8B-B14F-4D97-AF65-F5344CB8AC3E}">
        <p14:creationId xmlns:p14="http://schemas.microsoft.com/office/powerpoint/2010/main" val="2450875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222222"/>
                </a:solidFill>
                <a:effectLst/>
                <a:latin typeface="arial" panose="020B0604020202020204" pitchFamily="34" charset="0"/>
              </a:rPr>
              <a:t>Platentektoniek</a:t>
            </a:r>
            <a:r>
              <a:rPr lang="nl-NL" b="0" i="0" dirty="0">
                <a:solidFill>
                  <a:srgbClr val="222222"/>
                </a:solidFill>
                <a:effectLst/>
                <a:latin typeface="arial" panose="020B0604020202020204" pitchFamily="34" charset="0"/>
              </a:rPr>
              <a:t>, plaattektoniek of schollentektoniek is de wetenschappelijke theorie die zowel de geografische ligging van continenten, oceanen, gebergten en andere structuren in het aardoppervlak verklaart als de geologische structuren in de aardkorst en de plek waar aardbevingen en vulkanisme voorkomen. De aarde bestaat uit 9 grotere tektonische platen en 6 kleinere. De landen die liggen op randen van deze platen hebben vaak meer kans op aardbevingen en dergelijke doordat ze nog steeds in </a:t>
            </a:r>
            <a:r>
              <a:rPr lang="nl-NL" b="0" i="0" dirty="0" err="1">
                <a:solidFill>
                  <a:srgbClr val="222222"/>
                </a:solidFill>
                <a:effectLst/>
                <a:latin typeface="arial" panose="020B0604020202020204" pitchFamily="34" charset="0"/>
              </a:rPr>
              <a:t>bewegin</a:t>
            </a:r>
            <a:r>
              <a:rPr lang="nl-NL" b="0" i="0" dirty="0">
                <a:solidFill>
                  <a:srgbClr val="222222"/>
                </a:solidFill>
                <a:effectLst/>
                <a:latin typeface="arial" panose="020B0604020202020204" pitchFamily="34" charset="0"/>
              </a:rPr>
              <a:t>. </a:t>
            </a:r>
            <a:r>
              <a:rPr lang="nl-NL" b="0" i="0" dirty="0">
                <a:solidFill>
                  <a:srgbClr val="3A3A3A"/>
                </a:solidFill>
                <a:effectLst/>
                <a:latin typeface="Times New Roman" panose="02020603050405020304" pitchFamily="18" charset="0"/>
              </a:rPr>
              <a:t>Schuiven onderzeese platen van elkaar af, dan ontstaat er nieuwe oceanische korst. Dit is het geval bij een langgerekte onderzeese vulkanische bergketen in het midden van de Atlantische Oceaan, de </a:t>
            </a:r>
            <a:r>
              <a:rPr lang="nl-NL" b="0" i="0" dirty="0" err="1">
                <a:solidFill>
                  <a:srgbClr val="3A3A3A"/>
                </a:solidFill>
                <a:effectLst/>
                <a:latin typeface="Times New Roman" panose="02020603050405020304" pitchFamily="18" charset="0"/>
              </a:rPr>
              <a:t>Mid</a:t>
            </a:r>
            <a:r>
              <a:rPr lang="nl-NL" b="0" i="0" dirty="0">
                <a:solidFill>
                  <a:srgbClr val="3A3A3A"/>
                </a:solidFill>
                <a:effectLst/>
                <a:latin typeface="Times New Roman" panose="02020603050405020304" pitchFamily="18" charset="0"/>
              </a:rPr>
              <a:t>-Atlantische Rug. Schuiven platen tegen elkaar, dan kunnen gebergtes ontstaan. Bij het botsen van platen in India tegen Azië is het hoogste gebergte ter wereld ontstaan, de Himalaya, met toppen van meer dan 8000 meter hoogte.</a:t>
            </a:r>
            <a:r>
              <a:rPr lang="nl-NL" b="0" i="0" dirty="0">
                <a:solidFill>
                  <a:srgbClr val="222222"/>
                </a:solidFill>
                <a:effectLst/>
                <a:latin typeface="arial" panose="020B0604020202020204" pitchFamily="34" charset="0"/>
              </a:rPr>
              <a:t> zijn. </a:t>
            </a:r>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18</a:t>
            </a:fld>
            <a:endParaRPr lang="nl-NL"/>
          </a:p>
        </p:txBody>
      </p:sp>
    </p:spTree>
    <p:extLst>
      <p:ext uri="{BB962C8B-B14F-4D97-AF65-F5344CB8AC3E}">
        <p14:creationId xmlns:p14="http://schemas.microsoft.com/office/powerpoint/2010/main" val="4029808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Benoemen</a:t>
            </a:r>
            <a:r>
              <a:rPr lang="en-US" dirty="0"/>
              <a:t> platen</a:t>
            </a:r>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19</a:t>
            </a:fld>
            <a:endParaRPr lang="nl-NL"/>
          </a:p>
        </p:txBody>
      </p:sp>
    </p:spTree>
    <p:extLst>
      <p:ext uri="{BB962C8B-B14F-4D97-AF65-F5344CB8AC3E}">
        <p14:creationId xmlns:p14="http://schemas.microsoft.com/office/powerpoint/2010/main" val="1398496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000000"/>
                </a:solidFill>
                <a:effectLst/>
                <a:latin typeface="Arial" panose="020B0604020202020204" pitchFamily="34" charset="0"/>
              </a:rPr>
              <a:t>De onderste laag van de dampkring is de </a:t>
            </a:r>
            <a:r>
              <a:rPr lang="nl-NL" b="0" i="1" dirty="0">
                <a:solidFill>
                  <a:srgbClr val="000000"/>
                </a:solidFill>
                <a:effectLst/>
                <a:latin typeface="Arial" panose="020B0604020202020204" pitchFamily="34" charset="0"/>
              </a:rPr>
              <a:t>troposfeer</a:t>
            </a:r>
            <a:r>
              <a:rPr lang="nl-NL" b="0" i="0" dirty="0">
                <a:solidFill>
                  <a:srgbClr val="000000"/>
                </a:solidFill>
                <a:effectLst/>
                <a:latin typeface="Arial" panose="020B0604020202020204" pitchFamily="34" charset="0"/>
              </a:rPr>
              <a:t>. De troposfeer is veruit de belangrijkste laag. Vier vijfde gedeelte (dat is 80%) van alle lucht bevindt zich in de troposfeer. Dat komt door de aantrekkingskracht van de aarde. Die trekt de luchtdeeltjes zoveel mogelijk naar beneden.  Als er minder lucht in de troposfeer zou zijn, konden we geen adem meer halen. Bergbeklimmers komen soms op bergtoppen van meer dan vijf kilometer hoog. Zelfs daar is al te weinig lucht om normaal adem te kunnen halen. Alleen met speciale apparaten kan dat nog. Er is nóg een reden waarom de troposfeer zo belangrijk is. Alle weersverschijnselen vinden plaats in deze laag. Regen, wind, bewolking, alles vind je in de troposfeer. De lucht is er dan ook niet rustig. Dat kun je goed merken wanneer je 's avonds naar de sterren kijkt. De sterren fonkelen. Dat komt door de beweging van de lucht in de troposfeer. Toch is deze laag helemaal niet zo dik. Iets meer dan tien kilometer.</a:t>
            </a:r>
          </a:p>
          <a:p>
            <a:pPr algn="l"/>
            <a:r>
              <a:rPr lang="nl-NL" b="0" i="0" dirty="0">
                <a:solidFill>
                  <a:srgbClr val="000000"/>
                </a:solidFill>
                <a:effectLst/>
                <a:latin typeface="Arial" panose="020B0604020202020204" pitchFamily="34" charset="0"/>
              </a:rPr>
              <a:t>In de stratosfeer is de lucht al behoorlijk ijl. Toch kan het er nog stevig waaien! In de onderste helft van de stratosfeer komen vaak zeer snelle windbanen voor. Ze worden wel eens </a:t>
            </a:r>
            <a:r>
              <a:rPr lang="nl-NL" b="0" i="1" dirty="0">
                <a:solidFill>
                  <a:srgbClr val="000000"/>
                </a:solidFill>
                <a:effectLst/>
                <a:latin typeface="Arial" panose="020B0604020202020204" pitchFamily="34" charset="0"/>
              </a:rPr>
              <a:t>straalstromen</a:t>
            </a:r>
            <a:r>
              <a:rPr lang="nl-NL" b="0" i="0" dirty="0">
                <a:solidFill>
                  <a:srgbClr val="000000"/>
                </a:solidFill>
                <a:effectLst/>
                <a:latin typeface="Arial" panose="020B0604020202020204" pitchFamily="34" charset="0"/>
              </a:rPr>
              <a:t> of </a:t>
            </a:r>
            <a:r>
              <a:rPr lang="nl-NL" b="0" i="1" dirty="0" err="1">
                <a:solidFill>
                  <a:srgbClr val="000000"/>
                </a:solidFill>
                <a:effectLst/>
                <a:latin typeface="Arial" panose="020B0604020202020204" pitchFamily="34" charset="0"/>
              </a:rPr>
              <a:t>jetstreams</a:t>
            </a:r>
            <a:r>
              <a:rPr lang="nl-NL" b="0" i="0" dirty="0">
                <a:solidFill>
                  <a:srgbClr val="000000"/>
                </a:solidFill>
                <a:effectLst/>
                <a:latin typeface="Arial" panose="020B0604020202020204" pitchFamily="34" charset="0"/>
              </a:rPr>
              <a:t> genoemd. Wat hoger in de stratosfeer wordt de lucht heel erg rustig.</a:t>
            </a:r>
          </a:p>
          <a:p>
            <a:pPr algn="l"/>
            <a:r>
              <a:rPr lang="nl-NL" b="0" i="0" dirty="0">
                <a:solidFill>
                  <a:srgbClr val="000000"/>
                </a:solidFill>
                <a:effectLst/>
                <a:latin typeface="Arial" panose="020B0604020202020204" pitchFamily="34" charset="0"/>
              </a:rPr>
              <a:t>Je zou het liefst je sterrenwacht hier bouwen. Maar dat gaat nu eenmaal niet. De sterrenkundigen hebben er toch wat op gevonden. Ze hangen hun waarnemingsapparatuur aan een grote ballon. De ballon wordt opgelaten. Hij stijgt tot hoog in de stratosfeer. Daar kunnen zeer goede waar nemingen gedaan worden. Bijvoorbeeld van de zon. Of van andere sterren. De stratosfeer is ook belangrijk voor het leven op aarde. Tussen 25 en 30 kilometer hoogte is er een heel dun laagje met </a:t>
            </a:r>
            <a:r>
              <a:rPr lang="nl-NL" b="0" i="1" dirty="0">
                <a:solidFill>
                  <a:srgbClr val="000000"/>
                </a:solidFill>
                <a:effectLst/>
                <a:latin typeface="Arial" panose="020B0604020202020204" pitchFamily="34" charset="0"/>
              </a:rPr>
              <a:t>ozon</a:t>
            </a:r>
            <a:r>
              <a:rPr lang="nl-NL" b="0" i="0" dirty="0">
                <a:solidFill>
                  <a:srgbClr val="000000"/>
                </a:solidFill>
                <a:effectLst/>
                <a:latin typeface="Arial" panose="020B0604020202020204" pitchFamily="34" charset="0"/>
              </a:rPr>
              <a:t>. Ozon is een bepaalde verbinding van zuurstof.  Heb je wel eens onder de hoogtezon gezeten? De sterke lucht die je dan ruikt, is de geur van ozon. Als de ozonlaag er niet zou zijn, zou op aarde niets kunnen leven.  Dat komt door de </a:t>
            </a:r>
            <a:r>
              <a:rPr lang="nl-NL" b="0" i="1" dirty="0">
                <a:solidFill>
                  <a:srgbClr val="000000"/>
                </a:solidFill>
                <a:effectLst/>
                <a:latin typeface="Arial" panose="020B0604020202020204" pitchFamily="34" charset="0"/>
              </a:rPr>
              <a:t>ultraviolette straling</a:t>
            </a:r>
            <a:r>
              <a:rPr lang="nl-NL" b="0" i="0" dirty="0">
                <a:solidFill>
                  <a:srgbClr val="000000"/>
                </a:solidFill>
                <a:effectLst/>
                <a:latin typeface="Arial" panose="020B0604020202020204" pitchFamily="34" charset="0"/>
              </a:rPr>
              <a:t> van de zon.  Die is heel schadelijk. Je merkt het al als je een tijdje in de zon ligt. Je wordt dan bruin. Lig je te lang in de zon, dan ga je verbranden. Je huid wordt dan helemaal rood. Dat komt door de ultraviolette straling. Bijna al die straling wordt tegengehouden door de ozonlaag. Stel je eens voor wat er zou gebeuren als die laag er niet was. We zouden dan allemaal binnen de kortste keren verbranden.</a:t>
            </a:r>
          </a:p>
          <a:p>
            <a:pPr algn="l"/>
            <a:r>
              <a:rPr lang="nl-NL" b="0" i="0" dirty="0">
                <a:solidFill>
                  <a:srgbClr val="000000"/>
                </a:solidFill>
                <a:effectLst/>
                <a:latin typeface="Arial" panose="020B0604020202020204" pitchFamily="34" charset="0"/>
              </a:rPr>
              <a:t>In de mesosfeer zijn helemaal geen weersverschijnselen meer. De lucht is er ook erg ijl. De aantrekkingskracht van de aarde trekt alle lucht immers naar het oppervlak. De mesosfeer strekt zich uit tot ongeveer 90 kilometer hoogte. Daar ligt de </a:t>
            </a:r>
            <a:r>
              <a:rPr lang="nl-NL" b="0" i="0" dirty="0" err="1">
                <a:solidFill>
                  <a:srgbClr val="000000"/>
                </a:solidFill>
                <a:effectLst/>
                <a:latin typeface="Arial" panose="020B0604020202020204" pitchFamily="34" charset="0"/>
              </a:rPr>
              <a:t>overgangslaag</a:t>
            </a:r>
            <a:r>
              <a:rPr lang="nl-NL" b="0" i="0" dirty="0">
                <a:solidFill>
                  <a:srgbClr val="000000"/>
                </a:solidFill>
                <a:effectLst/>
                <a:latin typeface="Arial" panose="020B0604020202020204" pitchFamily="34" charset="0"/>
              </a:rPr>
              <a:t> tussen de mesosfeer en de </a:t>
            </a:r>
            <a:r>
              <a:rPr lang="nl-NL" b="0" i="1" dirty="0">
                <a:solidFill>
                  <a:srgbClr val="000000"/>
                </a:solidFill>
                <a:effectLst/>
                <a:latin typeface="Arial" panose="020B0604020202020204" pitchFamily="34" charset="0"/>
              </a:rPr>
              <a:t>thermosfeer</a:t>
            </a:r>
            <a:r>
              <a:rPr lang="nl-NL" b="0" i="0" dirty="0">
                <a:solidFill>
                  <a:srgbClr val="000000"/>
                </a:solidFill>
                <a:effectLst/>
                <a:latin typeface="Arial" panose="020B0604020202020204" pitchFamily="34" charset="0"/>
              </a:rPr>
              <a:t>. Die </a:t>
            </a:r>
            <a:r>
              <a:rPr lang="nl-NL" b="0" i="0" dirty="0" err="1">
                <a:solidFill>
                  <a:srgbClr val="000000"/>
                </a:solidFill>
                <a:effectLst/>
                <a:latin typeface="Arial" panose="020B0604020202020204" pitchFamily="34" charset="0"/>
              </a:rPr>
              <a:t>overgangslaag</a:t>
            </a:r>
            <a:r>
              <a:rPr lang="nl-NL" b="0" i="0" dirty="0">
                <a:solidFill>
                  <a:srgbClr val="000000"/>
                </a:solidFill>
                <a:effectLst/>
                <a:latin typeface="Arial" panose="020B0604020202020204" pitchFamily="34" charset="0"/>
              </a:rPr>
              <a:t> heet de </a:t>
            </a:r>
            <a:r>
              <a:rPr lang="nl-NL" b="0" i="1" dirty="0" err="1">
                <a:solidFill>
                  <a:srgbClr val="000000"/>
                </a:solidFill>
                <a:effectLst/>
                <a:latin typeface="Arial" panose="020B0604020202020204" pitchFamily="34" charset="0"/>
              </a:rPr>
              <a:t>mesopauze</a:t>
            </a:r>
            <a:r>
              <a:rPr lang="nl-NL" b="0" i="0" dirty="0">
                <a:solidFill>
                  <a:srgbClr val="000000"/>
                </a:solidFill>
                <a:effectLst/>
                <a:latin typeface="Arial" panose="020B0604020202020204" pitchFamily="34" charset="0"/>
              </a:rPr>
              <a:t>.</a:t>
            </a:r>
          </a:p>
          <a:p>
            <a:pPr algn="l"/>
            <a:r>
              <a:rPr lang="nl-NL" b="0" i="0" dirty="0">
                <a:solidFill>
                  <a:srgbClr val="000000"/>
                </a:solidFill>
                <a:effectLst/>
                <a:latin typeface="Arial" panose="020B0604020202020204" pitchFamily="34" charset="0"/>
              </a:rPr>
              <a:t>De thermosfeer is een vrij dikke laag. Toch is er maar erg weinig lucht in deze laag. De dampkring van de aarde wordt naar boven toe steeds ijler. De mesosfeer en de thermosfeer lijken in sommige opzichten op elkaar. Samen worden deze twee lagen vaak de </a:t>
            </a:r>
            <a:r>
              <a:rPr lang="nl-NL" b="0" i="1" dirty="0">
                <a:solidFill>
                  <a:srgbClr val="000000"/>
                </a:solidFill>
                <a:effectLst/>
                <a:latin typeface="Arial" panose="020B0604020202020204" pitchFamily="34" charset="0"/>
              </a:rPr>
              <a:t>ionosfeer</a:t>
            </a:r>
            <a:r>
              <a:rPr lang="nl-NL" b="0" i="0" dirty="0">
                <a:solidFill>
                  <a:srgbClr val="000000"/>
                </a:solidFill>
                <a:effectLst/>
                <a:latin typeface="Arial" panose="020B0604020202020204" pitchFamily="34" charset="0"/>
              </a:rPr>
              <a:t> genoemd. Weet je waarom? In de mesosfeer en de thermosfeer komen veel luchtdeeltjes voor, die een elektrische lading hebben. Zulke deeltjes heten </a:t>
            </a:r>
            <a:r>
              <a:rPr lang="nl-NL" b="0" i="1" dirty="0">
                <a:solidFill>
                  <a:srgbClr val="000000"/>
                </a:solidFill>
                <a:effectLst/>
                <a:latin typeface="Arial" panose="020B0604020202020204" pitchFamily="34" charset="0"/>
              </a:rPr>
              <a:t>ionen</a:t>
            </a:r>
            <a:r>
              <a:rPr lang="nl-NL" b="0" i="0" dirty="0">
                <a:solidFill>
                  <a:srgbClr val="000000"/>
                </a:solidFill>
                <a:effectLst/>
                <a:latin typeface="Arial" panose="020B0604020202020204" pitchFamily="34" charset="0"/>
              </a:rPr>
              <a:t>. De geladen deeltjes komen niet overal evenveel voor. Er zijn vier lagen in de ionosfeer waarin veel van deze ionen zitten. Ze worden aangegeven met letters. Zo is er de D-, E-, F1- en F2-laag. Voor de mens zijn deze lagen van geladen deeltjes heel handig. Ze worden gebruikt bij de radio-uitzendingen. Sommige radiogolven worden namelijk door de ionen-laag teruggekaatst. Zo is het mogelijk dat we in Nederland een Engelse zender kunnen ontvangen. De Engelse radiogolven komen helemaal tot in de ionosfeer. Daar worden ze in alle richtingen teruggekaatst. Er gebeurt nog veel meer in de ionosfeer. Alle </a:t>
            </a:r>
            <a:r>
              <a:rPr lang="nl-NL" b="0" i="0" dirty="0" err="1">
                <a:solidFill>
                  <a:srgbClr val="000088"/>
                </a:solidFill>
                <a:effectLst/>
                <a:latin typeface="Arial" panose="020B0604020202020204" pitchFamily="34" charset="0"/>
                <a:hlinkClick r:id="rId3"/>
              </a:rPr>
              <a:t>meteoren</a:t>
            </a:r>
            <a:r>
              <a:rPr lang="nl-NL" b="0" i="0" dirty="0" err="1">
                <a:solidFill>
                  <a:srgbClr val="000000"/>
                </a:solidFill>
                <a:effectLst/>
                <a:latin typeface="Arial" panose="020B0604020202020204" pitchFamily="34" charset="0"/>
              </a:rPr>
              <a:t>die</a:t>
            </a:r>
            <a:r>
              <a:rPr lang="nl-NL" b="0" i="0" dirty="0">
                <a:solidFill>
                  <a:srgbClr val="000000"/>
                </a:solidFill>
                <a:effectLst/>
                <a:latin typeface="Arial" panose="020B0604020202020204" pitchFamily="34" charset="0"/>
              </a:rPr>
              <a:t> je aan de sterrenhemel ziet, verschijnen in de ionosfeer. Ook het </a:t>
            </a:r>
            <a:r>
              <a:rPr lang="nl-NL" b="0" i="0" dirty="0">
                <a:solidFill>
                  <a:srgbClr val="000088"/>
                </a:solidFill>
                <a:effectLst/>
                <a:latin typeface="Arial" panose="020B0604020202020204" pitchFamily="34" charset="0"/>
                <a:hlinkClick r:id="rId4"/>
              </a:rPr>
              <a:t>poollicht</a:t>
            </a:r>
            <a:r>
              <a:rPr lang="nl-NL" b="0" i="0" dirty="0">
                <a:solidFill>
                  <a:srgbClr val="000000"/>
                </a:solidFill>
                <a:effectLst/>
                <a:latin typeface="Arial" panose="020B0604020202020204" pitchFamily="34" charset="0"/>
              </a:rPr>
              <a:t> ontstaat in deze laag. Het poollicht is een heel mooi verschijnsel. Het lijkt, alsof er gordijnen van licht in de lucht hangen. Het poollicht verandert voortdurend van kleur, vorm en helderheid. Vooral in de buurt van de noordpool en de zuidpool kun je het goed zien. Daarom heet het ook poollicht.</a:t>
            </a:r>
          </a:p>
          <a:p>
            <a:pPr algn="l"/>
            <a:r>
              <a:rPr lang="nl-NL" b="0" i="0" dirty="0">
                <a:solidFill>
                  <a:srgbClr val="000000"/>
                </a:solidFill>
                <a:effectLst/>
                <a:latin typeface="Arial" panose="020B0604020202020204" pitchFamily="34" charset="0"/>
              </a:rPr>
              <a:t>De exosfeer is de buitenste laag van de dampkring. Niemand kan precies zeggen tot welke hoogte de exosfeer zich uitstrekt. Langzaam maar zeker neemt de dichtheid van de lucht verder af. Op een hoogte van tweeduizend kilometer vind je praktisch geen lucht meer. Hier en daar nog één enkel deeltje. De dampkring van de aarde gaat over in het luchtledige van de ruimte. De kunstmanen bewegen vaak in de exosfeer. Vaak zelfs er boven. Ze hebben dan geen last meer van de wrijving van de lucht. Enkele van die satellieten worden op een hoogte van tienduizenden kilometers gebracht. Daar is de dampkring al lang opgehouden. Er is helemaal geen lucht meer.</a:t>
            </a:r>
          </a:p>
          <a:p>
            <a:pPr algn="l"/>
            <a:r>
              <a:rPr lang="nl-NL" b="0" i="0" dirty="0">
                <a:solidFill>
                  <a:srgbClr val="000000"/>
                </a:solidFill>
                <a:effectLst/>
                <a:latin typeface="Arial" panose="020B0604020202020204" pitchFamily="34" charset="0"/>
              </a:rPr>
              <a:t>Hoe hoger we in de dampkring van de aarde komen, hoe lager de druk wordt. Dat is niet zo gek. Je weet al, dat de lucht naar boven toe steeds ijler wordt. Als je nu hoog zit, is er veel minder lucht boven je, dan wanneer je laag blijft. En als er minder lucht boven je is, is de druk ook niet zo hoog.</a:t>
            </a:r>
          </a:p>
          <a:p>
            <a:pPr algn="l"/>
            <a:endParaRPr lang="nl-NL" b="0" i="0" dirty="0">
              <a:solidFill>
                <a:srgbClr val="000000"/>
              </a:solidFill>
              <a:effectLst/>
              <a:latin typeface="Arial" panose="020B0604020202020204" pitchFamily="34" charset="0"/>
            </a:endParaRPr>
          </a:p>
          <a:p>
            <a:pPr algn="l"/>
            <a:endParaRPr lang="nl-NL" b="0" i="0" dirty="0">
              <a:solidFill>
                <a:srgbClr val="000000"/>
              </a:solidFill>
              <a:effectLst/>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20</a:t>
            </a:fld>
            <a:endParaRPr lang="nl-NL"/>
          </a:p>
        </p:txBody>
      </p:sp>
    </p:spTree>
    <p:extLst>
      <p:ext uri="{BB962C8B-B14F-4D97-AF65-F5344CB8AC3E}">
        <p14:creationId xmlns:p14="http://schemas.microsoft.com/office/powerpoint/2010/main" val="3652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21</a:t>
            </a:fld>
            <a:endParaRPr lang="nl-NL"/>
          </a:p>
        </p:txBody>
      </p:sp>
    </p:spTree>
    <p:extLst>
      <p:ext uri="{BB962C8B-B14F-4D97-AF65-F5344CB8AC3E}">
        <p14:creationId xmlns:p14="http://schemas.microsoft.com/office/powerpoint/2010/main" val="116468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Als</a:t>
            </a:r>
            <a:r>
              <a:rPr lang="en-US" dirty="0"/>
              <a:t> </a:t>
            </a:r>
            <a:r>
              <a:rPr lang="en-US" dirty="0" err="1"/>
              <a:t>eerste</a:t>
            </a:r>
            <a:r>
              <a:rPr lang="en-US" dirty="0"/>
              <a:t> </a:t>
            </a:r>
            <a:r>
              <a:rPr lang="en-US" dirty="0" err="1"/>
              <a:t>wil</a:t>
            </a:r>
            <a:r>
              <a:rPr lang="en-US" dirty="0"/>
              <a:t> </a:t>
            </a:r>
            <a:r>
              <a:rPr lang="en-US" dirty="0" err="1"/>
              <a:t>ik</a:t>
            </a:r>
            <a:r>
              <a:rPr lang="en-US" dirty="0"/>
              <a:t> </a:t>
            </a:r>
            <a:r>
              <a:rPr lang="en-US" dirty="0" err="1"/>
              <a:t>kijken</a:t>
            </a:r>
            <a:r>
              <a:rPr lang="en-US" dirty="0"/>
              <a:t> </a:t>
            </a:r>
            <a:r>
              <a:rPr lang="en-US" dirty="0" err="1"/>
              <a:t>naar</a:t>
            </a:r>
            <a:r>
              <a:rPr lang="en-US" dirty="0"/>
              <a:t> wat </a:t>
            </a:r>
            <a:r>
              <a:rPr lang="en-US" dirty="0" err="1"/>
              <a:t>ons</a:t>
            </a:r>
            <a:r>
              <a:rPr lang="en-US" dirty="0"/>
              <a:t> </a:t>
            </a:r>
            <a:r>
              <a:rPr lang="en-US" dirty="0" err="1"/>
              <a:t>zonnestelsel</a:t>
            </a:r>
            <a:r>
              <a:rPr lang="en-US" dirty="0"/>
              <a:t> </a:t>
            </a:r>
            <a:r>
              <a:rPr lang="en-US" dirty="0" err="1"/>
              <a:t>nou</a:t>
            </a:r>
            <a:r>
              <a:rPr lang="en-US" dirty="0"/>
              <a:t> </a:t>
            </a:r>
            <a:r>
              <a:rPr lang="en-US" dirty="0" err="1"/>
              <a:t>eigenlijk</a:t>
            </a:r>
            <a:r>
              <a:rPr lang="en-US" dirty="0"/>
              <a:t> </a:t>
            </a:r>
            <a:r>
              <a:rPr lang="en-US" dirty="0" err="1"/>
              <a:t>inhoud</a:t>
            </a:r>
            <a:r>
              <a:rPr lang="en-US" dirty="0"/>
              <a:t>. Om het zo </a:t>
            </a:r>
            <a:r>
              <a:rPr lang="en-US" dirty="0" err="1"/>
              <a:t>kort</a:t>
            </a:r>
            <a:r>
              <a:rPr lang="en-US" dirty="0"/>
              <a:t> </a:t>
            </a:r>
            <a:r>
              <a:rPr lang="en-US" dirty="0" err="1"/>
              <a:t>mogelijk</a:t>
            </a:r>
            <a:r>
              <a:rPr lang="en-US" dirty="0"/>
              <a:t> </a:t>
            </a:r>
            <a:r>
              <a:rPr lang="en-US" dirty="0" err="1"/>
              <a:t>te</a:t>
            </a:r>
            <a:r>
              <a:rPr lang="en-US" dirty="0"/>
              <a:t> </a:t>
            </a:r>
            <a:r>
              <a:rPr lang="en-US" dirty="0" err="1"/>
              <a:t>beschrijven</a:t>
            </a:r>
            <a:r>
              <a:rPr lang="en-US" dirty="0"/>
              <a:t> </a:t>
            </a:r>
            <a:r>
              <a:rPr lang="en-US" dirty="0" err="1"/>
              <a:t>zeggen</a:t>
            </a:r>
            <a:r>
              <a:rPr lang="en-US" dirty="0"/>
              <a:t> we </a:t>
            </a:r>
            <a:r>
              <a:rPr lang="en-US" dirty="0" err="1"/>
              <a:t>eigenlijk</a:t>
            </a:r>
            <a:r>
              <a:rPr lang="en-US" dirty="0"/>
              <a:t> </a:t>
            </a:r>
            <a:r>
              <a:rPr lang="en-US" dirty="0" err="1"/>
              <a:t>gewoon</a:t>
            </a:r>
            <a:r>
              <a:rPr lang="en-US" dirty="0"/>
              <a:t> </a:t>
            </a:r>
            <a:r>
              <a:rPr lang="en-US" dirty="0" err="1"/>
              <a:t>dat</a:t>
            </a:r>
            <a:r>
              <a:rPr lang="en-US" dirty="0"/>
              <a:t> het </a:t>
            </a:r>
            <a:r>
              <a:rPr lang="nl-NL" sz="1200" dirty="0">
                <a:cs typeface="Calibri"/>
              </a:rPr>
              <a:t>De zon en de groep planeten zijn die daar om heen draaien, inclusief manen, kometen, asteroïden en meteorieten.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cs typeface="Calibri"/>
              </a:rPr>
              <a:t>Een komeet is een k</a:t>
            </a:r>
            <a:r>
              <a:rPr lang="nl-NL" b="0" i="0" dirty="0">
                <a:solidFill>
                  <a:srgbClr val="222233"/>
                </a:solidFill>
                <a:effectLst/>
                <a:latin typeface="Open Sans"/>
              </a:rPr>
              <a:t>lein hemellichaam, voor een belangrijk deel bestaande uit ijs, dat in een langgerekte baan om de zon beweegt. Als het in de buurt van de zon komt, verdampt een gedeelte en vormt zich vaak een staart.</a:t>
            </a:r>
            <a:endParaRPr lang="nl-NL" sz="1200" dirty="0">
              <a:cs typeface="Calibri"/>
            </a:endParaRPr>
          </a:p>
          <a:p>
            <a:r>
              <a:rPr lang="nl-NL" dirty="0"/>
              <a:t>Een asteroïde is </a:t>
            </a:r>
            <a:r>
              <a:rPr lang="nl-NL" b="0" i="0" dirty="0">
                <a:solidFill>
                  <a:srgbClr val="222233"/>
                </a:solidFill>
                <a:effectLst/>
                <a:latin typeface="Open Sans"/>
              </a:rPr>
              <a:t>een rotsachtig brokstuk dat in een baan rond de zon vliegt.</a:t>
            </a:r>
            <a:r>
              <a:rPr lang="nl-NL" dirty="0"/>
              <a:t> </a:t>
            </a:r>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3</a:t>
            </a:fld>
            <a:endParaRPr lang="nl-NL"/>
          </a:p>
        </p:txBody>
      </p:sp>
    </p:spTree>
    <p:extLst>
      <p:ext uri="{BB962C8B-B14F-4D97-AF65-F5344CB8AC3E}">
        <p14:creationId xmlns:p14="http://schemas.microsoft.com/office/powerpoint/2010/main" val="1578083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Open Sans"/>
              </a:rPr>
              <a:t>De zon is een enorme bol van </a:t>
            </a:r>
            <a:r>
              <a:rPr lang="nl-NL" b="0" i="0" dirty="0" err="1">
                <a:solidFill>
                  <a:srgbClr val="333333"/>
                </a:solidFill>
                <a:effectLst/>
                <a:latin typeface="Open Sans"/>
              </a:rPr>
              <a:t>superheet</a:t>
            </a:r>
            <a:r>
              <a:rPr lang="nl-NL" b="0" i="0" dirty="0">
                <a:solidFill>
                  <a:srgbClr val="333333"/>
                </a:solidFill>
                <a:effectLst/>
                <a:latin typeface="Open Sans"/>
              </a:rPr>
              <a:t> (6000) en helder gas.</a:t>
            </a:r>
            <a:br>
              <a:rPr lang="nl-NL" dirty="0"/>
            </a:br>
            <a:r>
              <a:rPr lang="nl-NL" b="0" i="0" dirty="0">
                <a:solidFill>
                  <a:srgbClr val="333333"/>
                </a:solidFill>
                <a:effectLst/>
                <a:latin typeface="Open Sans"/>
              </a:rPr>
              <a:t>Ze heeft een doorsnede van 1.4 miljoen kilometer, </a:t>
            </a:r>
            <a:r>
              <a:rPr lang="nl-NL" b="0" i="0" u="sng" dirty="0">
                <a:solidFill>
                  <a:srgbClr val="298BFF"/>
                </a:solidFill>
                <a:effectLst/>
                <a:latin typeface="Open Sans"/>
                <a:hlinkClick r:id="rId3"/>
              </a:rPr>
              <a:t>de aarde</a:t>
            </a:r>
            <a:r>
              <a:rPr lang="nl-NL" b="0" i="0" dirty="0">
                <a:solidFill>
                  <a:srgbClr val="333333"/>
                </a:solidFill>
                <a:effectLst/>
                <a:latin typeface="Open Sans"/>
              </a:rPr>
              <a:t> past er wel 1.300.000 keer in. Dat is dus 110 keer zo groot!</a:t>
            </a:r>
            <a:br>
              <a:rPr lang="nl-NL" dirty="0"/>
            </a:br>
            <a:r>
              <a:rPr lang="nl-NL" b="0" i="0" dirty="0">
                <a:solidFill>
                  <a:srgbClr val="333333"/>
                </a:solidFill>
                <a:effectLst/>
                <a:latin typeface="Open Sans"/>
              </a:rPr>
              <a:t>De zon ontstond net als alle andere sterren uit samentrekkend materiaal in een grote wolk van gas en stof, voornamelijk waterstof en helium. Tientallen sterren die tegelijk met de zon zijn ontstaan, bevinden zich nog steeds binnen een afstand van een paar honderd lichtjaar van de zon.</a:t>
            </a:r>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4</a:t>
            </a:fld>
            <a:endParaRPr lang="nl-NL"/>
          </a:p>
        </p:txBody>
      </p:sp>
    </p:spTree>
    <p:extLst>
      <p:ext uri="{BB962C8B-B14F-4D97-AF65-F5344CB8AC3E}">
        <p14:creationId xmlns:p14="http://schemas.microsoft.com/office/powerpoint/2010/main" val="170828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000000"/>
                </a:solidFill>
                <a:effectLst/>
                <a:latin typeface="Arial" panose="020B0604020202020204" pitchFamily="34" charset="0"/>
              </a:rPr>
              <a:t>De </a:t>
            </a:r>
            <a:r>
              <a:rPr lang="nl-NL" b="0" i="1" dirty="0">
                <a:solidFill>
                  <a:srgbClr val="000000"/>
                </a:solidFill>
                <a:effectLst/>
                <a:latin typeface="Arial" panose="020B0604020202020204" pitchFamily="34" charset="0"/>
              </a:rPr>
              <a:t>as</a:t>
            </a:r>
            <a:r>
              <a:rPr lang="nl-NL" b="0" i="0" dirty="0">
                <a:solidFill>
                  <a:srgbClr val="000000"/>
                </a:solidFill>
                <a:effectLst/>
                <a:latin typeface="Arial" panose="020B0604020202020204" pitchFamily="34" charset="0"/>
              </a:rPr>
              <a:t> van de aarde is een denkbeeldige lijn die van de zuid pool van de aarde door het middelpunt naar de noordpool loopt. De aardas staat ten opzichte van de zon een beetje schuin. Zo'n 23« graad. Dat is erg belangrijk, want hierdoor ontstaan de seizoenen.  Als het op het noordelijk halfrond zomer is staat de noord pool naar de zon gekeerd. De zon gaat op de noordpool niet onder. Dus zelfs midden in de nacht kunnen we daar de zon boven de horizon zien staan. Dat noemen we dan ook de </a:t>
            </a:r>
            <a:r>
              <a:rPr lang="nl-NL" b="0" i="1" dirty="0">
                <a:solidFill>
                  <a:srgbClr val="000000"/>
                </a:solidFill>
                <a:effectLst/>
                <a:latin typeface="Arial" panose="020B0604020202020204" pitchFamily="34" charset="0"/>
              </a:rPr>
              <a:t>middernachtzon</a:t>
            </a:r>
            <a:r>
              <a:rPr lang="nl-NL" b="0" i="0" dirty="0">
                <a:solidFill>
                  <a:srgbClr val="000000"/>
                </a:solidFill>
                <a:effectLst/>
                <a:latin typeface="Arial" panose="020B0604020202020204" pitchFamily="34" charset="0"/>
              </a:rPr>
              <a:t>. Op de zuidpool daarentegen komt de zon dan niet boven de horizon. Daar heerst nu de lange poolnacht.  De seizoenen ontstaan dus niet doordat de afstand tussen de aarde en de zon niet altijd hetzelfde is. Bovendien staat de aarde juist het dichtst bij de zon als het bij ons (dus op het noordelijk halfrond) winter is.</a:t>
            </a:r>
          </a:p>
          <a:p>
            <a:pPr algn="l"/>
            <a:r>
              <a:rPr lang="nl-NL" b="0" i="0" dirty="0">
                <a:solidFill>
                  <a:srgbClr val="000000"/>
                </a:solidFill>
                <a:effectLst/>
                <a:latin typeface="Arial" panose="020B0604020202020204" pitchFamily="34" charset="0"/>
              </a:rPr>
              <a:t>Gemiddeld bedraagt de afstand van de aarde tot de zon 149,6 miljoen kilometer. Deze afstand wordt een </a:t>
            </a:r>
            <a:r>
              <a:rPr lang="nl-NL" b="0" i="1" dirty="0">
                <a:solidFill>
                  <a:srgbClr val="000000"/>
                </a:solidFill>
                <a:effectLst/>
                <a:latin typeface="Arial" panose="020B0604020202020204" pitchFamily="34" charset="0"/>
              </a:rPr>
              <a:t>astronomische eenheid</a:t>
            </a:r>
            <a:r>
              <a:rPr lang="nl-NL" b="0" i="0" dirty="0">
                <a:solidFill>
                  <a:srgbClr val="000000"/>
                </a:solidFill>
                <a:effectLst/>
                <a:latin typeface="Arial" panose="020B0604020202020204" pitchFamily="34" charset="0"/>
              </a:rPr>
              <a:t> genoemd. Vaak wordt die afgerond naar 150 miljoen kilometer. Het punt in de aardbaan waar de afstand tot de zon het kleinst is heet het </a:t>
            </a:r>
            <a:r>
              <a:rPr lang="nl-NL" b="0" i="1" dirty="0">
                <a:solidFill>
                  <a:srgbClr val="000000"/>
                </a:solidFill>
                <a:effectLst/>
                <a:latin typeface="Arial" panose="020B0604020202020204" pitchFamily="34" charset="0"/>
              </a:rPr>
              <a:t>perihelium</a:t>
            </a:r>
            <a:r>
              <a:rPr lang="nl-NL" b="0" i="0" dirty="0">
                <a:solidFill>
                  <a:srgbClr val="000000"/>
                </a:solidFill>
                <a:effectLst/>
                <a:latin typeface="Arial" panose="020B0604020202020204" pitchFamily="34" charset="0"/>
              </a:rPr>
              <a:t> (peri is </a:t>
            </a:r>
            <a:r>
              <a:rPr lang="nl-NL" b="0" i="0" dirty="0" err="1">
                <a:solidFill>
                  <a:srgbClr val="000000"/>
                </a:solidFill>
                <a:effectLst/>
                <a:latin typeface="Arial" panose="020B0604020202020204" pitchFamily="34" charset="0"/>
              </a:rPr>
              <a:t>grieks</a:t>
            </a:r>
            <a:r>
              <a:rPr lang="nl-NL" b="0" i="0" dirty="0">
                <a:solidFill>
                  <a:srgbClr val="000000"/>
                </a:solidFill>
                <a:effectLst/>
                <a:latin typeface="Arial" panose="020B0604020202020204" pitchFamily="34" charset="0"/>
              </a:rPr>
              <a:t> voor dichtbij en </a:t>
            </a:r>
            <a:r>
              <a:rPr lang="nl-NL" b="0" i="0" dirty="0" err="1">
                <a:solidFill>
                  <a:srgbClr val="000000"/>
                </a:solidFill>
                <a:effectLst/>
                <a:latin typeface="Arial" panose="020B0604020202020204" pitchFamily="34" charset="0"/>
              </a:rPr>
              <a:t>helios</a:t>
            </a:r>
            <a:r>
              <a:rPr lang="nl-NL" b="0" i="0" dirty="0">
                <a:solidFill>
                  <a:srgbClr val="000000"/>
                </a:solidFill>
                <a:effectLst/>
                <a:latin typeface="Arial" panose="020B0604020202020204" pitchFamily="34" charset="0"/>
              </a:rPr>
              <a:t> voor zon). De afstand bedraagt dan 147,1 miljoen kilometer. Het punt in de aardbaan waar de afstand tot de zon het grootst is noemen we </a:t>
            </a:r>
            <a:r>
              <a:rPr lang="nl-NL" b="0" i="1" dirty="0">
                <a:solidFill>
                  <a:srgbClr val="000000"/>
                </a:solidFill>
                <a:effectLst/>
                <a:latin typeface="Arial" panose="020B0604020202020204" pitchFamily="34" charset="0"/>
              </a:rPr>
              <a:t>aphelium</a:t>
            </a:r>
            <a:r>
              <a:rPr lang="nl-NL" b="0" i="0" dirty="0">
                <a:solidFill>
                  <a:srgbClr val="000000"/>
                </a:solidFill>
                <a:effectLst/>
                <a:latin typeface="Arial" panose="020B0604020202020204" pitchFamily="34" charset="0"/>
              </a:rPr>
              <a:t> (</a:t>
            </a:r>
            <a:r>
              <a:rPr lang="nl-NL" b="0" i="0" dirty="0" err="1">
                <a:solidFill>
                  <a:srgbClr val="000000"/>
                </a:solidFill>
                <a:effectLst/>
                <a:latin typeface="Arial" panose="020B0604020202020204" pitchFamily="34" charset="0"/>
              </a:rPr>
              <a:t>apo</a:t>
            </a:r>
            <a:r>
              <a:rPr lang="nl-NL" b="0" i="0" dirty="0">
                <a:solidFill>
                  <a:srgbClr val="000000"/>
                </a:solidFill>
                <a:effectLst/>
                <a:latin typeface="Arial" panose="020B0604020202020204" pitchFamily="34" charset="0"/>
              </a:rPr>
              <a:t> is </a:t>
            </a:r>
            <a:r>
              <a:rPr lang="nl-NL" b="0" i="0" dirty="0" err="1">
                <a:solidFill>
                  <a:srgbClr val="000000"/>
                </a:solidFill>
                <a:effectLst/>
                <a:latin typeface="Arial" panose="020B0604020202020204" pitchFamily="34" charset="0"/>
              </a:rPr>
              <a:t>grieks</a:t>
            </a:r>
            <a:r>
              <a:rPr lang="nl-NL" b="0" i="0" dirty="0">
                <a:solidFill>
                  <a:srgbClr val="000000"/>
                </a:solidFill>
                <a:effectLst/>
                <a:latin typeface="Arial" panose="020B0604020202020204" pitchFamily="34" charset="0"/>
              </a:rPr>
              <a:t> voor veraf). De grootste afstand van de aarde tot de zon bedraagt 152,1 miljoen kilometer. In december staat de aarde dus 5 miljoen kilometer dichterbij de zon dan in de zomer. Maar zoals verteld heeft dit niets te maken met de seizoenen.</a:t>
            </a:r>
          </a:p>
          <a:p>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5</a:t>
            </a:fld>
            <a:endParaRPr lang="nl-NL"/>
          </a:p>
        </p:txBody>
      </p:sp>
    </p:spTree>
    <p:extLst>
      <p:ext uri="{BB962C8B-B14F-4D97-AF65-F5344CB8AC3E}">
        <p14:creationId xmlns:p14="http://schemas.microsoft.com/office/powerpoint/2010/main" val="4826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D5156"/>
                </a:solidFill>
                <a:effectLst/>
                <a:latin typeface="arial" panose="020B0604020202020204" pitchFamily="34" charset="0"/>
              </a:rPr>
              <a:t>Mercurius is de dichtst bij de zon staande en tevens kleinste planeet in ons zonnestelsel. De planeet is vernoemd naar de Romeinse god Mercurius vanwege de snelle omloop om de zon. Net als de Aarde is het een terrestrische planeet met een vast oppervlak dat veel overeenkomsten vertoont met dat van de Maan. Venus is vanaf de zon gezien de tweede planeet van ons zonnestelsel. De planeet is vernoemd naar Venus, de Romeinse godin van de liefde. Vanaf Aarde gezien is Venus op de zon en de maan na het helderste object aan de hemel. Mars is vanaf de zon geteld de vierde planeet van ons zonnestelsel, om de zon draaiend in een baan tussen die van de Aarde en die van Jupiter. De planeet is kleiner dan de Aarde en met een magnitude van -2,9 minder helder dan Venus en meestal minder helder dan Jupiter. Jupiter is vanaf de zon berekend de vijfde en tevens grootste planeet van ons zonnestelsel. Net als Saturnus is Jupiter een </a:t>
            </a:r>
            <a:r>
              <a:rPr lang="nl-NL" b="0" i="0" dirty="0" err="1">
                <a:solidFill>
                  <a:srgbClr val="4D5156"/>
                </a:solidFill>
                <a:effectLst/>
                <a:latin typeface="arial" panose="020B0604020202020204" pitchFamily="34" charset="0"/>
              </a:rPr>
              <a:t>gasreus</a:t>
            </a:r>
            <a:r>
              <a:rPr lang="nl-NL" b="0" i="0" dirty="0">
                <a:solidFill>
                  <a:srgbClr val="4D5156"/>
                </a:solidFill>
                <a:effectLst/>
                <a:latin typeface="arial" panose="020B0604020202020204" pitchFamily="34" charset="0"/>
              </a:rPr>
              <a:t>, hij beschikt dus niet over een vast oppervlak. Zoals de aardse planeten terrestrische planeten genoemd worden, worden gasreuzen ook wel </a:t>
            </a:r>
            <a:r>
              <a:rPr lang="nl-NL" b="0" i="0" dirty="0" err="1">
                <a:solidFill>
                  <a:srgbClr val="4D5156"/>
                </a:solidFill>
                <a:effectLst/>
                <a:latin typeface="arial" panose="020B0604020202020204" pitchFamily="34" charset="0"/>
              </a:rPr>
              <a:t>Joviaanse</a:t>
            </a:r>
            <a:r>
              <a:rPr lang="nl-NL" b="0" i="0" dirty="0">
                <a:solidFill>
                  <a:srgbClr val="4D5156"/>
                </a:solidFill>
                <a:effectLst/>
                <a:latin typeface="arial" panose="020B0604020202020204" pitchFamily="34" charset="0"/>
              </a:rPr>
              <a:t> planeten genoemd. Saturnus is van de zon af gerekend de zesde planeet in ons zonnestelsel en op Jupiter na de grootste. Beide zijn gasreuzen en zogenaamde 'buitenplaneten'. Saturnus is vernoemd naar de Romeinse god van de landbouw, Saturnus. Saturnus is vanaf de aarde met het blote oog zichtbaar en al sinds de prehistorie bekend. Uranus is de op twee na grootste en vanaf de Zon gezien de zevende planeet van ons zonnestelsel. Deze </a:t>
            </a:r>
            <a:r>
              <a:rPr lang="nl-NL" b="0" i="0" dirty="0" err="1">
                <a:solidFill>
                  <a:srgbClr val="4D5156"/>
                </a:solidFill>
                <a:effectLst/>
                <a:latin typeface="arial" panose="020B0604020202020204" pitchFamily="34" charset="0"/>
              </a:rPr>
              <a:t>ijsreus</a:t>
            </a:r>
            <a:r>
              <a:rPr lang="nl-NL" b="0" i="0" dirty="0">
                <a:solidFill>
                  <a:srgbClr val="4D5156"/>
                </a:solidFill>
                <a:effectLst/>
                <a:latin typeface="arial" panose="020B0604020202020204" pitchFamily="34" charset="0"/>
              </a:rPr>
              <a:t> is vernoemd naar de Griekse god Uranus, ook wel </a:t>
            </a:r>
            <a:r>
              <a:rPr lang="nl-NL" b="0" i="0" dirty="0" err="1">
                <a:solidFill>
                  <a:srgbClr val="4D5156"/>
                </a:solidFill>
                <a:effectLst/>
                <a:latin typeface="arial" panose="020B0604020202020204" pitchFamily="34" charset="0"/>
              </a:rPr>
              <a:t>Ouranos</a:t>
            </a:r>
            <a:r>
              <a:rPr lang="nl-NL" b="0" i="0" dirty="0">
                <a:solidFill>
                  <a:srgbClr val="4D5156"/>
                </a:solidFill>
                <a:effectLst/>
                <a:latin typeface="arial" panose="020B0604020202020204" pitchFamily="34" charset="0"/>
              </a:rPr>
              <a:t>, de personificatie van de hemel, uit de Griekse mythologie. Neptunus is vanaf de Zon gezien de achtste en verst van de Zon verwijderde planeet van ons zonnestelsel. De planeet is vernoemd naar de Romeinse god van de zee.  Pluto </a:t>
            </a:r>
            <a:r>
              <a:rPr lang="nl-NL" b="0" i="0" dirty="0">
                <a:solidFill>
                  <a:srgbClr val="4D5156"/>
                </a:solidFill>
                <a:effectLst/>
                <a:latin typeface="arial" panose="020B0604020202020204" pitchFamily="34" charset="0"/>
                <a:sym typeface="Wingdings" panose="05000000000000000000" pitchFamily="2" charset="2"/>
              </a:rPr>
              <a:t></a:t>
            </a:r>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6</a:t>
            </a:fld>
            <a:endParaRPr lang="nl-NL"/>
          </a:p>
        </p:txBody>
      </p:sp>
    </p:spTree>
    <p:extLst>
      <p:ext uri="{BB962C8B-B14F-4D97-AF65-F5344CB8AC3E}">
        <p14:creationId xmlns:p14="http://schemas.microsoft.com/office/powerpoint/2010/main" val="267348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Planeten</a:t>
            </a:r>
            <a:r>
              <a:rPr lang="en-US" dirty="0"/>
              <a:t> op </a:t>
            </a:r>
            <a:r>
              <a:rPr lang="en-US" dirty="0" err="1"/>
              <a:t>volgorde</a:t>
            </a:r>
            <a:r>
              <a:rPr lang="en-US" dirty="0"/>
              <a:t> </a:t>
            </a:r>
            <a:r>
              <a:rPr lang="en-US" dirty="0" err="1"/>
              <a:t>vanaf</a:t>
            </a:r>
            <a:r>
              <a:rPr lang="en-US" dirty="0"/>
              <a:t> </a:t>
            </a:r>
            <a:r>
              <a:rPr lang="en-US" dirty="0" err="1"/>
              <a:t>zon</a:t>
            </a:r>
            <a:r>
              <a:rPr lang="en-US" dirty="0"/>
              <a:t> MVAMJSUN</a:t>
            </a:r>
          </a:p>
          <a:p>
            <a:r>
              <a:rPr lang="en-US" dirty="0" err="1"/>
              <a:t>Waar</a:t>
            </a:r>
            <a:r>
              <a:rPr lang="en-US" dirty="0"/>
              <a:t> </a:t>
            </a:r>
            <a:r>
              <a:rPr lang="en-US" dirty="0" err="1"/>
              <a:t>zou</a:t>
            </a:r>
            <a:r>
              <a:rPr lang="en-US" dirty="0"/>
              <a:t> </a:t>
            </a:r>
            <a:r>
              <a:rPr lang="en-US" dirty="0" err="1"/>
              <a:t>pluto</a:t>
            </a:r>
            <a:r>
              <a:rPr lang="en-US" dirty="0"/>
              <a:t> </a:t>
            </a:r>
            <a:r>
              <a:rPr lang="en-US" dirty="0" err="1"/>
              <a:t>horen</a:t>
            </a:r>
            <a:r>
              <a:rPr lang="en-US" dirty="0"/>
              <a:t>? </a:t>
            </a:r>
            <a:r>
              <a:rPr lang="en-US" dirty="0" err="1"/>
              <a:t>En</a:t>
            </a:r>
            <a:r>
              <a:rPr lang="en-US" dirty="0"/>
              <a:t> </a:t>
            </a:r>
            <a:r>
              <a:rPr lang="en-US" dirty="0" err="1"/>
              <a:t>waarom</a:t>
            </a:r>
            <a:r>
              <a:rPr lang="en-US" dirty="0"/>
              <a:t> is </a:t>
            </a:r>
            <a:r>
              <a:rPr lang="en-US" dirty="0" err="1"/>
              <a:t>pluto</a:t>
            </a:r>
            <a:r>
              <a:rPr lang="en-US" dirty="0"/>
              <a:t> </a:t>
            </a:r>
            <a:r>
              <a:rPr lang="en-US" dirty="0" err="1"/>
              <a:t>niet</a:t>
            </a:r>
            <a:r>
              <a:rPr lang="en-US" dirty="0"/>
              <a:t> </a:t>
            </a:r>
            <a:r>
              <a:rPr lang="en-US" dirty="0" err="1"/>
              <a:t>toegevoegd</a:t>
            </a:r>
            <a:r>
              <a:rPr lang="en-US" dirty="0"/>
              <a:t> in het Plaatje?</a:t>
            </a:r>
          </a:p>
          <a:p>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7</a:t>
            </a:fld>
            <a:endParaRPr lang="nl-NL"/>
          </a:p>
        </p:txBody>
      </p:sp>
    </p:spTree>
    <p:extLst>
      <p:ext uri="{BB962C8B-B14F-4D97-AF65-F5344CB8AC3E}">
        <p14:creationId xmlns:p14="http://schemas.microsoft.com/office/powerpoint/2010/main" val="2646787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Iedereen</a:t>
            </a:r>
            <a:r>
              <a:rPr lang="en-US" dirty="0"/>
              <a:t> </a:t>
            </a:r>
            <a:r>
              <a:rPr lang="en-US" dirty="0" err="1"/>
              <a:t>kent</a:t>
            </a:r>
            <a:r>
              <a:rPr lang="en-US" dirty="0"/>
              <a:t> </a:t>
            </a:r>
            <a:r>
              <a:rPr lang="en-US" dirty="0" err="1"/>
              <a:t>onze</a:t>
            </a:r>
            <a:r>
              <a:rPr lang="en-US" dirty="0"/>
              <a:t> </a:t>
            </a:r>
            <a:r>
              <a:rPr lang="en-US" dirty="0" err="1"/>
              <a:t>maan</a:t>
            </a:r>
            <a:r>
              <a:rPr lang="en-US" dirty="0"/>
              <a:t> </a:t>
            </a:r>
            <a:r>
              <a:rPr lang="en-US" dirty="0" err="1"/>
              <a:t>wel</a:t>
            </a:r>
            <a:r>
              <a:rPr lang="en-US" dirty="0"/>
              <a:t>, maar </a:t>
            </a:r>
            <a:r>
              <a:rPr lang="en-US" dirty="0" err="1"/>
              <a:t>wist</a:t>
            </a:r>
            <a:r>
              <a:rPr lang="en-US" dirty="0"/>
              <a:t> je </a:t>
            </a:r>
            <a:r>
              <a:rPr lang="en-US" dirty="0" err="1"/>
              <a:t>dat</a:t>
            </a:r>
            <a:r>
              <a:rPr lang="en-US" dirty="0"/>
              <a:t> in </a:t>
            </a:r>
            <a:r>
              <a:rPr lang="en-US" dirty="0" err="1"/>
              <a:t>ons</a:t>
            </a:r>
            <a:r>
              <a:rPr lang="en-US" dirty="0"/>
              <a:t> </a:t>
            </a:r>
            <a:r>
              <a:rPr lang="en-US" dirty="0" err="1"/>
              <a:t>zonnestelsel</a:t>
            </a:r>
            <a:r>
              <a:rPr lang="en-US" dirty="0"/>
              <a:t> er </a:t>
            </a:r>
            <a:r>
              <a:rPr lang="en-US" dirty="0" err="1"/>
              <a:t>meer</a:t>
            </a:r>
            <a:r>
              <a:rPr lang="en-US" dirty="0"/>
              <a:t> dan 200 </a:t>
            </a:r>
            <a:r>
              <a:rPr lang="en-US" dirty="0" err="1"/>
              <a:t>manen</a:t>
            </a:r>
            <a:r>
              <a:rPr lang="en-US" dirty="0"/>
              <a:t> </a:t>
            </a:r>
            <a:r>
              <a:rPr lang="en-US" dirty="0" err="1"/>
              <a:t>aanwezig</a:t>
            </a:r>
            <a:r>
              <a:rPr lang="en-US" dirty="0"/>
              <a:t> </a:t>
            </a:r>
            <a:r>
              <a:rPr lang="en-US" dirty="0" err="1"/>
              <a:t>zijn</a:t>
            </a:r>
            <a:r>
              <a:rPr lang="en-US" dirty="0"/>
              <a:t>? </a:t>
            </a:r>
            <a:r>
              <a:rPr lang="en-US" dirty="0" err="1"/>
              <a:t>Deze</a:t>
            </a:r>
            <a:r>
              <a:rPr lang="en-US" dirty="0"/>
              <a:t> </a:t>
            </a:r>
            <a:r>
              <a:rPr lang="en-US" dirty="0" err="1"/>
              <a:t>behorden</a:t>
            </a:r>
            <a:r>
              <a:rPr lang="en-US" dirty="0"/>
              <a:t> </a:t>
            </a:r>
            <a:r>
              <a:rPr lang="en-US" dirty="0" err="1"/>
              <a:t>allemaal</a:t>
            </a:r>
            <a:r>
              <a:rPr lang="en-US" dirty="0"/>
              <a:t> tot </a:t>
            </a:r>
            <a:r>
              <a:rPr lang="en-US" dirty="0" err="1"/>
              <a:t>andere</a:t>
            </a:r>
            <a:r>
              <a:rPr lang="en-US" dirty="0"/>
              <a:t> </a:t>
            </a:r>
            <a:r>
              <a:rPr lang="en-US" dirty="0" err="1"/>
              <a:t>planeten</a:t>
            </a:r>
            <a:r>
              <a:rPr lang="en-US" dirty="0"/>
              <a:t>, </a:t>
            </a:r>
            <a:r>
              <a:rPr lang="en-US" dirty="0" err="1"/>
              <a:t>saturnus</a:t>
            </a:r>
            <a:r>
              <a:rPr lang="en-US" dirty="0"/>
              <a:t> </a:t>
            </a:r>
            <a:r>
              <a:rPr lang="en-US" dirty="0" err="1"/>
              <a:t>heeft</a:t>
            </a:r>
            <a:r>
              <a:rPr lang="en-US" dirty="0"/>
              <a:t> op </a:t>
            </a:r>
            <a:r>
              <a:rPr lang="en-US" dirty="0" err="1"/>
              <a:t>dit</a:t>
            </a:r>
            <a:r>
              <a:rPr lang="en-US" dirty="0"/>
              <a:t> moment 82 </a:t>
            </a:r>
            <a:r>
              <a:rPr lang="en-US" dirty="0" err="1"/>
              <a:t>ontdekte</a:t>
            </a:r>
            <a:r>
              <a:rPr lang="en-US" dirty="0"/>
              <a:t> </a:t>
            </a:r>
            <a:r>
              <a:rPr lang="en-US" dirty="0" err="1"/>
              <a:t>manen</a:t>
            </a:r>
            <a:r>
              <a:rPr lang="en-US" dirty="0"/>
              <a:t> </a:t>
            </a:r>
            <a:r>
              <a:rPr lang="en-US" dirty="0" err="1"/>
              <a:t>en</a:t>
            </a:r>
            <a:r>
              <a:rPr lang="en-US" dirty="0"/>
              <a:t> Jupiter 79. </a:t>
            </a:r>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8</a:t>
            </a:fld>
            <a:endParaRPr lang="nl-NL"/>
          </a:p>
        </p:txBody>
      </p:sp>
    </p:spTree>
    <p:extLst>
      <p:ext uri="{BB962C8B-B14F-4D97-AF65-F5344CB8AC3E}">
        <p14:creationId xmlns:p14="http://schemas.microsoft.com/office/powerpoint/2010/main" val="382158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Hier</a:t>
            </a:r>
            <a:r>
              <a:rPr lang="en-US" dirty="0"/>
              <a:t> </a:t>
            </a:r>
            <a:r>
              <a:rPr lang="en-US" dirty="0" err="1"/>
              <a:t>een</a:t>
            </a:r>
            <a:r>
              <a:rPr lang="en-US" dirty="0"/>
              <a:t> </a:t>
            </a:r>
            <a:r>
              <a:rPr lang="en-US" dirty="0" err="1"/>
              <a:t>paar</a:t>
            </a:r>
            <a:r>
              <a:rPr lang="en-US" dirty="0"/>
              <a:t> </a:t>
            </a:r>
            <a:r>
              <a:rPr lang="en-US" dirty="0" err="1"/>
              <a:t>voorbeelden</a:t>
            </a:r>
            <a:r>
              <a:rPr lang="en-US" dirty="0"/>
              <a:t> van de </a:t>
            </a:r>
            <a:r>
              <a:rPr lang="en-US" dirty="0" err="1"/>
              <a:t>manen</a:t>
            </a:r>
            <a:r>
              <a:rPr lang="en-US" dirty="0"/>
              <a:t>, </a:t>
            </a:r>
            <a:r>
              <a:rPr lang="en-US" dirty="0" err="1"/>
              <a:t>herkennen</a:t>
            </a:r>
            <a:r>
              <a:rPr lang="en-US" dirty="0"/>
              <a:t> </a:t>
            </a:r>
            <a:r>
              <a:rPr lang="en-US" dirty="0" err="1"/>
              <a:t>jullie</a:t>
            </a:r>
            <a:r>
              <a:rPr lang="en-US" dirty="0"/>
              <a:t> er </a:t>
            </a:r>
            <a:r>
              <a:rPr lang="en-US" dirty="0" err="1"/>
              <a:t>een</a:t>
            </a:r>
            <a:r>
              <a:rPr lang="en-US" dirty="0"/>
              <a:t>? </a:t>
            </a:r>
            <a:r>
              <a:rPr lang="en-US" dirty="0" err="1"/>
              <a:t>Geef</a:t>
            </a:r>
            <a:r>
              <a:rPr lang="en-US" dirty="0"/>
              <a:t> wat </a:t>
            </a:r>
            <a:r>
              <a:rPr lang="en-US" dirty="0" err="1"/>
              <a:t>uitleg</a:t>
            </a:r>
            <a:r>
              <a:rPr lang="en-US" dirty="0"/>
              <a:t> over </a:t>
            </a:r>
            <a:r>
              <a:rPr lang="en-US" dirty="0" err="1"/>
              <a:t>welke</a:t>
            </a:r>
            <a:r>
              <a:rPr lang="en-US" dirty="0"/>
              <a:t> </a:t>
            </a:r>
            <a:r>
              <a:rPr lang="en-US" dirty="0" err="1"/>
              <a:t>maan</a:t>
            </a:r>
            <a:r>
              <a:rPr lang="en-US" dirty="0"/>
              <a:t> </a:t>
            </a:r>
            <a:r>
              <a:rPr lang="en-US" dirty="0" err="1"/>
              <a:t>bij</a:t>
            </a:r>
            <a:r>
              <a:rPr lang="en-US" dirty="0"/>
              <a:t> </a:t>
            </a:r>
            <a:r>
              <a:rPr lang="en-US" dirty="0" err="1"/>
              <a:t>welke</a:t>
            </a:r>
            <a:r>
              <a:rPr lang="en-US" dirty="0"/>
              <a:t> planet </a:t>
            </a:r>
            <a:r>
              <a:rPr lang="en-US" dirty="0" err="1"/>
              <a:t>hoort</a:t>
            </a:r>
            <a:r>
              <a:rPr lang="en-US" dirty="0"/>
              <a:t> </a:t>
            </a:r>
            <a:r>
              <a:rPr lang="en-US" dirty="0" err="1"/>
              <a:t>en</a:t>
            </a:r>
            <a:r>
              <a:rPr lang="en-US" dirty="0"/>
              <a:t> </a:t>
            </a:r>
            <a:r>
              <a:rPr lang="en-US" dirty="0" err="1"/>
              <a:t>dat</a:t>
            </a:r>
            <a:r>
              <a:rPr lang="en-US" dirty="0"/>
              <a:t> mane </a:t>
            </a:r>
            <a:r>
              <a:rPr lang="en-US" dirty="0" err="1"/>
              <a:t>vaak</a:t>
            </a:r>
            <a:r>
              <a:rPr lang="en-US" dirty="0"/>
              <a:t> </a:t>
            </a:r>
            <a:r>
              <a:rPr lang="en-US" dirty="0" err="1"/>
              <a:t>klein</a:t>
            </a:r>
            <a:r>
              <a:rPr lang="en-US" dirty="0"/>
              <a:t> </a:t>
            </a:r>
            <a:r>
              <a:rPr lang="en-US" dirty="0" err="1"/>
              <a:t>zijn</a:t>
            </a:r>
            <a:r>
              <a:rPr lang="en-US" dirty="0"/>
              <a:t> in </a:t>
            </a:r>
            <a:r>
              <a:rPr lang="en-US" dirty="0" err="1"/>
              <a:t>vergelijking</a:t>
            </a:r>
            <a:r>
              <a:rPr lang="en-US" dirty="0"/>
              <a:t> met de </a:t>
            </a:r>
            <a:r>
              <a:rPr lang="en-US" dirty="0" err="1"/>
              <a:t>aarde</a:t>
            </a:r>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9</a:t>
            </a:fld>
            <a:endParaRPr lang="nl-NL"/>
          </a:p>
        </p:txBody>
      </p:sp>
    </p:spTree>
    <p:extLst>
      <p:ext uri="{BB962C8B-B14F-4D97-AF65-F5344CB8AC3E}">
        <p14:creationId xmlns:p14="http://schemas.microsoft.com/office/powerpoint/2010/main" val="3069344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22222"/>
                </a:solidFill>
                <a:effectLst/>
                <a:latin typeface="arial" panose="020B0604020202020204" pitchFamily="34" charset="0"/>
              </a:rPr>
              <a:t>Ook wel de synodische maand genoemd: de tijd die verloopt tussen twee achtereenvolgende nieuwe manen, te weten 29 dagen, 12 uren, 44 minuten en 2,8 seconden. </a:t>
            </a:r>
            <a:r>
              <a:rPr lang="nl-NL" b="0" i="0" dirty="0">
                <a:solidFill>
                  <a:srgbClr val="000080"/>
                </a:solidFill>
                <a:effectLst/>
                <a:latin typeface="Arial" panose="020B0604020202020204" pitchFamily="34" charset="0"/>
              </a:rPr>
              <a:t>Onder een schijngestalte van de maan verstaan we de vorm van het verlichte deel van de maan zoals wij die op aarde kunnen waarnemen. Zoals je op bijgaande figuur kunt zien verandert de vorm gedurende de maancyclus van 29 dagen. De schijngestalte ontstaat doordat de zonnestralen niet het gehele, naar de waarnemer op aarde toegekeerde, vlak van het hemellichaam verlichten. Bij nieuwe maan bevindt de maan zich precies tussen de aarde en de zon. Op aarde kun je dus geen maan waarnemen.</a:t>
            </a:r>
            <a:endParaRPr lang="nl-NL" dirty="0"/>
          </a:p>
        </p:txBody>
      </p:sp>
      <p:sp>
        <p:nvSpPr>
          <p:cNvPr id="4" name="Tijdelijke aanduiding voor dianummer 3"/>
          <p:cNvSpPr>
            <a:spLocks noGrp="1"/>
          </p:cNvSpPr>
          <p:nvPr>
            <p:ph type="sldNum" sz="quarter" idx="5"/>
          </p:nvPr>
        </p:nvSpPr>
        <p:spPr/>
        <p:txBody>
          <a:bodyPr/>
          <a:lstStyle/>
          <a:p>
            <a:fld id="{AA125593-9747-4F31-91FA-A8BA0E1F3517}" type="slidenum">
              <a:rPr lang="nl-NL" smtClean="0"/>
              <a:t>10</a:t>
            </a:fld>
            <a:endParaRPr lang="nl-NL"/>
          </a:p>
        </p:txBody>
      </p:sp>
    </p:spTree>
    <p:extLst>
      <p:ext uri="{BB962C8B-B14F-4D97-AF65-F5344CB8AC3E}">
        <p14:creationId xmlns:p14="http://schemas.microsoft.com/office/powerpoint/2010/main" val="3626166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74AD0-F488-4722-8688-699DB82960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8B1DDAA-911C-402C-BB07-17C66EA7F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F054BDB-79E0-444F-97A1-6B117443998F}"/>
              </a:ext>
            </a:extLst>
          </p:cNvPr>
          <p:cNvSpPr>
            <a:spLocks noGrp="1"/>
          </p:cNvSpPr>
          <p:nvPr>
            <p:ph type="dt" sz="half" idx="10"/>
          </p:nvPr>
        </p:nvSpPr>
        <p:spPr/>
        <p:txBody>
          <a:bodyPr/>
          <a:lstStyle/>
          <a:p>
            <a:fld id="{B3B7FA3F-3D29-4801-B743-9B7A32BFECB6}" type="datetimeFigureOut">
              <a:rPr lang="nl-NL" smtClean="0"/>
              <a:t>18-12-2020</a:t>
            </a:fld>
            <a:endParaRPr lang="nl-NL"/>
          </a:p>
        </p:txBody>
      </p:sp>
      <p:sp>
        <p:nvSpPr>
          <p:cNvPr id="5" name="Tijdelijke aanduiding voor voettekst 4">
            <a:extLst>
              <a:ext uri="{FF2B5EF4-FFF2-40B4-BE49-F238E27FC236}">
                <a16:creationId xmlns:a16="http://schemas.microsoft.com/office/drawing/2014/main" id="{32C6A087-5770-493E-9393-3BBB4715A3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6494420-6B2D-4FA9-A03C-C7832C93D334}"/>
              </a:ext>
            </a:extLst>
          </p:cNvPr>
          <p:cNvSpPr>
            <a:spLocks noGrp="1"/>
          </p:cNvSpPr>
          <p:nvPr>
            <p:ph type="sldNum" sz="quarter" idx="12"/>
          </p:nvPr>
        </p:nvSpPr>
        <p:spPr/>
        <p:txBody>
          <a:bodyPr/>
          <a:lstStyle/>
          <a:p>
            <a:fld id="{3685A520-5269-4343-AFB6-3B72A00FC00F}" type="slidenum">
              <a:rPr lang="nl-NL" smtClean="0"/>
              <a:t>‹nr.›</a:t>
            </a:fld>
            <a:endParaRPr lang="nl-NL"/>
          </a:p>
        </p:txBody>
      </p:sp>
    </p:spTree>
    <p:extLst>
      <p:ext uri="{BB962C8B-B14F-4D97-AF65-F5344CB8AC3E}">
        <p14:creationId xmlns:p14="http://schemas.microsoft.com/office/powerpoint/2010/main" val="205350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2CE8E-3D2D-4A6D-8ABD-2648021DC36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94EF6C9-C87A-4791-86F0-5468CF729D0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0C0102-151C-4CC2-A313-6B23D2FFA347}"/>
              </a:ext>
            </a:extLst>
          </p:cNvPr>
          <p:cNvSpPr>
            <a:spLocks noGrp="1"/>
          </p:cNvSpPr>
          <p:nvPr>
            <p:ph type="dt" sz="half" idx="10"/>
          </p:nvPr>
        </p:nvSpPr>
        <p:spPr/>
        <p:txBody>
          <a:bodyPr/>
          <a:lstStyle/>
          <a:p>
            <a:fld id="{B3B7FA3F-3D29-4801-B743-9B7A32BFECB6}" type="datetimeFigureOut">
              <a:rPr lang="nl-NL" smtClean="0"/>
              <a:t>18-12-2020</a:t>
            </a:fld>
            <a:endParaRPr lang="nl-NL"/>
          </a:p>
        </p:txBody>
      </p:sp>
      <p:sp>
        <p:nvSpPr>
          <p:cNvPr id="5" name="Tijdelijke aanduiding voor voettekst 4">
            <a:extLst>
              <a:ext uri="{FF2B5EF4-FFF2-40B4-BE49-F238E27FC236}">
                <a16:creationId xmlns:a16="http://schemas.microsoft.com/office/drawing/2014/main" id="{C7C7F3E9-53DF-42A0-A8D2-24B4B53799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78A7CB-8CFE-47F7-BFAB-250AE8E56FF5}"/>
              </a:ext>
            </a:extLst>
          </p:cNvPr>
          <p:cNvSpPr>
            <a:spLocks noGrp="1"/>
          </p:cNvSpPr>
          <p:nvPr>
            <p:ph type="sldNum" sz="quarter" idx="12"/>
          </p:nvPr>
        </p:nvSpPr>
        <p:spPr/>
        <p:txBody>
          <a:bodyPr/>
          <a:lstStyle/>
          <a:p>
            <a:fld id="{3685A520-5269-4343-AFB6-3B72A00FC00F}" type="slidenum">
              <a:rPr lang="nl-NL" smtClean="0"/>
              <a:t>‹nr.›</a:t>
            </a:fld>
            <a:endParaRPr lang="nl-NL"/>
          </a:p>
        </p:txBody>
      </p:sp>
    </p:spTree>
    <p:extLst>
      <p:ext uri="{BB962C8B-B14F-4D97-AF65-F5344CB8AC3E}">
        <p14:creationId xmlns:p14="http://schemas.microsoft.com/office/powerpoint/2010/main" val="198339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92DB4F7-42E2-4BB8-92D5-9A1086F33C9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2F30243-2631-474F-AA95-C12F358272F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0A5FD8-3099-471C-8295-4390DD4ADEA7}"/>
              </a:ext>
            </a:extLst>
          </p:cNvPr>
          <p:cNvSpPr>
            <a:spLocks noGrp="1"/>
          </p:cNvSpPr>
          <p:nvPr>
            <p:ph type="dt" sz="half" idx="10"/>
          </p:nvPr>
        </p:nvSpPr>
        <p:spPr/>
        <p:txBody>
          <a:bodyPr/>
          <a:lstStyle/>
          <a:p>
            <a:fld id="{B3B7FA3F-3D29-4801-B743-9B7A32BFECB6}" type="datetimeFigureOut">
              <a:rPr lang="nl-NL" smtClean="0"/>
              <a:t>18-12-2020</a:t>
            </a:fld>
            <a:endParaRPr lang="nl-NL"/>
          </a:p>
        </p:txBody>
      </p:sp>
      <p:sp>
        <p:nvSpPr>
          <p:cNvPr id="5" name="Tijdelijke aanduiding voor voettekst 4">
            <a:extLst>
              <a:ext uri="{FF2B5EF4-FFF2-40B4-BE49-F238E27FC236}">
                <a16:creationId xmlns:a16="http://schemas.microsoft.com/office/drawing/2014/main" id="{0D95C586-9A22-4B4C-B48D-FBE1B4FEE4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00DFBD-74BB-49CE-9CD4-FBCD829C5525}"/>
              </a:ext>
            </a:extLst>
          </p:cNvPr>
          <p:cNvSpPr>
            <a:spLocks noGrp="1"/>
          </p:cNvSpPr>
          <p:nvPr>
            <p:ph type="sldNum" sz="quarter" idx="12"/>
          </p:nvPr>
        </p:nvSpPr>
        <p:spPr/>
        <p:txBody>
          <a:bodyPr/>
          <a:lstStyle/>
          <a:p>
            <a:fld id="{3685A520-5269-4343-AFB6-3B72A00FC00F}" type="slidenum">
              <a:rPr lang="nl-NL" smtClean="0"/>
              <a:t>‹nr.›</a:t>
            </a:fld>
            <a:endParaRPr lang="nl-NL"/>
          </a:p>
        </p:txBody>
      </p:sp>
    </p:spTree>
    <p:extLst>
      <p:ext uri="{BB962C8B-B14F-4D97-AF65-F5344CB8AC3E}">
        <p14:creationId xmlns:p14="http://schemas.microsoft.com/office/powerpoint/2010/main" val="45409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3B5DBE-CC7A-48CD-8A45-ED2B26373E1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53A59D8-C43D-40FE-8EE8-5076DFCAB44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F6B40DB-37A4-45A3-AE81-188E6E17124B}"/>
              </a:ext>
            </a:extLst>
          </p:cNvPr>
          <p:cNvSpPr>
            <a:spLocks noGrp="1"/>
          </p:cNvSpPr>
          <p:nvPr>
            <p:ph type="dt" sz="half" idx="10"/>
          </p:nvPr>
        </p:nvSpPr>
        <p:spPr/>
        <p:txBody>
          <a:bodyPr/>
          <a:lstStyle/>
          <a:p>
            <a:fld id="{B3B7FA3F-3D29-4801-B743-9B7A32BFECB6}" type="datetimeFigureOut">
              <a:rPr lang="nl-NL" smtClean="0"/>
              <a:t>18-12-2020</a:t>
            </a:fld>
            <a:endParaRPr lang="nl-NL"/>
          </a:p>
        </p:txBody>
      </p:sp>
      <p:sp>
        <p:nvSpPr>
          <p:cNvPr id="5" name="Tijdelijke aanduiding voor voettekst 4">
            <a:extLst>
              <a:ext uri="{FF2B5EF4-FFF2-40B4-BE49-F238E27FC236}">
                <a16:creationId xmlns:a16="http://schemas.microsoft.com/office/drawing/2014/main" id="{81F49255-5585-4159-9057-40F45BEB8E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8F47DFE-70F0-4191-B848-B3A223E64133}"/>
              </a:ext>
            </a:extLst>
          </p:cNvPr>
          <p:cNvSpPr>
            <a:spLocks noGrp="1"/>
          </p:cNvSpPr>
          <p:nvPr>
            <p:ph type="sldNum" sz="quarter" idx="12"/>
          </p:nvPr>
        </p:nvSpPr>
        <p:spPr/>
        <p:txBody>
          <a:bodyPr/>
          <a:lstStyle/>
          <a:p>
            <a:fld id="{3685A520-5269-4343-AFB6-3B72A00FC00F}" type="slidenum">
              <a:rPr lang="nl-NL" smtClean="0"/>
              <a:t>‹nr.›</a:t>
            </a:fld>
            <a:endParaRPr lang="nl-NL"/>
          </a:p>
        </p:txBody>
      </p:sp>
    </p:spTree>
    <p:extLst>
      <p:ext uri="{BB962C8B-B14F-4D97-AF65-F5344CB8AC3E}">
        <p14:creationId xmlns:p14="http://schemas.microsoft.com/office/powerpoint/2010/main" val="406259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F1F7B-AACC-4514-8AA0-8014D7570FF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6442F34-95AA-4A0B-8B78-7225E6307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42267AA-1234-45AB-B2DC-9621AA0EC02E}"/>
              </a:ext>
            </a:extLst>
          </p:cNvPr>
          <p:cNvSpPr>
            <a:spLocks noGrp="1"/>
          </p:cNvSpPr>
          <p:nvPr>
            <p:ph type="dt" sz="half" idx="10"/>
          </p:nvPr>
        </p:nvSpPr>
        <p:spPr/>
        <p:txBody>
          <a:bodyPr/>
          <a:lstStyle/>
          <a:p>
            <a:fld id="{B3B7FA3F-3D29-4801-B743-9B7A32BFECB6}" type="datetimeFigureOut">
              <a:rPr lang="nl-NL" smtClean="0"/>
              <a:t>18-12-2020</a:t>
            </a:fld>
            <a:endParaRPr lang="nl-NL"/>
          </a:p>
        </p:txBody>
      </p:sp>
      <p:sp>
        <p:nvSpPr>
          <p:cNvPr id="5" name="Tijdelijke aanduiding voor voettekst 4">
            <a:extLst>
              <a:ext uri="{FF2B5EF4-FFF2-40B4-BE49-F238E27FC236}">
                <a16:creationId xmlns:a16="http://schemas.microsoft.com/office/drawing/2014/main" id="{2B3D2C57-795D-4C2A-825E-7281DC1F09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8E730D5-F7BD-4B8C-A781-6D1C3282C2E3}"/>
              </a:ext>
            </a:extLst>
          </p:cNvPr>
          <p:cNvSpPr>
            <a:spLocks noGrp="1"/>
          </p:cNvSpPr>
          <p:nvPr>
            <p:ph type="sldNum" sz="quarter" idx="12"/>
          </p:nvPr>
        </p:nvSpPr>
        <p:spPr/>
        <p:txBody>
          <a:bodyPr/>
          <a:lstStyle/>
          <a:p>
            <a:fld id="{3685A520-5269-4343-AFB6-3B72A00FC00F}" type="slidenum">
              <a:rPr lang="nl-NL" smtClean="0"/>
              <a:t>‹nr.›</a:t>
            </a:fld>
            <a:endParaRPr lang="nl-NL"/>
          </a:p>
        </p:txBody>
      </p:sp>
    </p:spTree>
    <p:extLst>
      <p:ext uri="{BB962C8B-B14F-4D97-AF65-F5344CB8AC3E}">
        <p14:creationId xmlns:p14="http://schemas.microsoft.com/office/powerpoint/2010/main" val="184721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9D79EB-5928-4568-8C84-FD3E9F3C51A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C4E6903-E762-41A8-8020-267E1E5C7FA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94CAF0A-5840-4A2F-8E08-F73AD4CE2FB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7BDEC19-262F-498E-B518-C4FCB18988ED}"/>
              </a:ext>
            </a:extLst>
          </p:cNvPr>
          <p:cNvSpPr>
            <a:spLocks noGrp="1"/>
          </p:cNvSpPr>
          <p:nvPr>
            <p:ph type="dt" sz="half" idx="10"/>
          </p:nvPr>
        </p:nvSpPr>
        <p:spPr/>
        <p:txBody>
          <a:bodyPr/>
          <a:lstStyle/>
          <a:p>
            <a:fld id="{B3B7FA3F-3D29-4801-B743-9B7A32BFECB6}" type="datetimeFigureOut">
              <a:rPr lang="nl-NL" smtClean="0"/>
              <a:t>18-12-2020</a:t>
            </a:fld>
            <a:endParaRPr lang="nl-NL"/>
          </a:p>
        </p:txBody>
      </p:sp>
      <p:sp>
        <p:nvSpPr>
          <p:cNvPr id="6" name="Tijdelijke aanduiding voor voettekst 5">
            <a:extLst>
              <a:ext uri="{FF2B5EF4-FFF2-40B4-BE49-F238E27FC236}">
                <a16:creationId xmlns:a16="http://schemas.microsoft.com/office/drawing/2014/main" id="{551AB855-E3EB-44F5-9B60-59611244745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9427C3D-F5F0-404A-B9FC-C5686FBE6534}"/>
              </a:ext>
            </a:extLst>
          </p:cNvPr>
          <p:cNvSpPr>
            <a:spLocks noGrp="1"/>
          </p:cNvSpPr>
          <p:nvPr>
            <p:ph type="sldNum" sz="quarter" idx="12"/>
          </p:nvPr>
        </p:nvSpPr>
        <p:spPr/>
        <p:txBody>
          <a:bodyPr/>
          <a:lstStyle/>
          <a:p>
            <a:fld id="{3685A520-5269-4343-AFB6-3B72A00FC00F}" type="slidenum">
              <a:rPr lang="nl-NL" smtClean="0"/>
              <a:t>‹nr.›</a:t>
            </a:fld>
            <a:endParaRPr lang="nl-NL"/>
          </a:p>
        </p:txBody>
      </p:sp>
    </p:spTree>
    <p:extLst>
      <p:ext uri="{BB962C8B-B14F-4D97-AF65-F5344CB8AC3E}">
        <p14:creationId xmlns:p14="http://schemas.microsoft.com/office/powerpoint/2010/main" val="371507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53EA6-34D6-45A2-97F9-86B7800C1AA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EFBB2CF-A38D-4275-97D7-D8A8531CA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8E4B7B1-5AC8-43D0-A6F2-B7F9604C935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6BB3755-85AC-422B-94B4-86E5547685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AE27BA2-0B62-468A-B016-633D3E23912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2644378-94D9-48DB-A048-78503A052679}"/>
              </a:ext>
            </a:extLst>
          </p:cNvPr>
          <p:cNvSpPr>
            <a:spLocks noGrp="1"/>
          </p:cNvSpPr>
          <p:nvPr>
            <p:ph type="dt" sz="half" idx="10"/>
          </p:nvPr>
        </p:nvSpPr>
        <p:spPr/>
        <p:txBody>
          <a:bodyPr/>
          <a:lstStyle/>
          <a:p>
            <a:fld id="{B3B7FA3F-3D29-4801-B743-9B7A32BFECB6}" type="datetimeFigureOut">
              <a:rPr lang="nl-NL" smtClean="0"/>
              <a:t>18-12-2020</a:t>
            </a:fld>
            <a:endParaRPr lang="nl-NL"/>
          </a:p>
        </p:txBody>
      </p:sp>
      <p:sp>
        <p:nvSpPr>
          <p:cNvPr id="8" name="Tijdelijke aanduiding voor voettekst 7">
            <a:extLst>
              <a:ext uri="{FF2B5EF4-FFF2-40B4-BE49-F238E27FC236}">
                <a16:creationId xmlns:a16="http://schemas.microsoft.com/office/drawing/2014/main" id="{A0DA9C19-AC9B-40C5-AB33-190099C7344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1D23E6A-5DC9-4B90-B901-D119F74D45B5}"/>
              </a:ext>
            </a:extLst>
          </p:cNvPr>
          <p:cNvSpPr>
            <a:spLocks noGrp="1"/>
          </p:cNvSpPr>
          <p:nvPr>
            <p:ph type="sldNum" sz="quarter" idx="12"/>
          </p:nvPr>
        </p:nvSpPr>
        <p:spPr/>
        <p:txBody>
          <a:bodyPr/>
          <a:lstStyle/>
          <a:p>
            <a:fld id="{3685A520-5269-4343-AFB6-3B72A00FC00F}" type="slidenum">
              <a:rPr lang="nl-NL" smtClean="0"/>
              <a:t>‹nr.›</a:t>
            </a:fld>
            <a:endParaRPr lang="nl-NL"/>
          </a:p>
        </p:txBody>
      </p:sp>
    </p:spTree>
    <p:extLst>
      <p:ext uri="{BB962C8B-B14F-4D97-AF65-F5344CB8AC3E}">
        <p14:creationId xmlns:p14="http://schemas.microsoft.com/office/powerpoint/2010/main" val="1220565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38DA00-5E8B-44F9-96E4-3797E0F4C9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C08A9C5-242E-4EC6-968D-68B99FFE6BBF}"/>
              </a:ext>
            </a:extLst>
          </p:cNvPr>
          <p:cNvSpPr>
            <a:spLocks noGrp="1"/>
          </p:cNvSpPr>
          <p:nvPr>
            <p:ph type="dt" sz="half" idx="10"/>
          </p:nvPr>
        </p:nvSpPr>
        <p:spPr/>
        <p:txBody>
          <a:bodyPr/>
          <a:lstStyle/>
          <a:p>
            <a:fld id="{B3B7FA3F-3D29-4801-B743-9B7A32BFECB6}" type="datetimeFigureOut">
              <a:rPr lang="nl-NL" smtClean="0"/>
              <a:t>18-12-2020</a:t>
            </a:fld>
            <a:endParaRPr lang="nl-NL"/>
          </a:p>
        </p:txBody>
      </p:sp>
      <p:sp>
        <p:nvSpPr>
          <p:cNvPr id="4" name="Tijdelijke aanduiding voor voettekst 3">
            <a:extLst>
              <a:ext uri="{FF2B5EF4-FFF2-40B4-BE49-F238E27FC236}">
                <a16:creationId xmlns:a16="http://schemas.microsoft.com/office/drawing/2014/main" id="{95073111-4E98-431E-B05C-F5F322D6558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DAAAB39-03BA-4B23-B7C9-EEDB5C3812C2}"/>
              </a:ext>
            </a:extLst>
          </p:cNvPr>
          <p:cNvSpPr>
            <a:spLocks noGrp="1"/>
          </p:cNvSpPr>
          <p:nvPr>
            <p:ph type="sldNum" sz="quarter" idx="12"/>
          </p:nvPr>
        </p:nvSpPr>
        <p:spPr/>
        <p:txBody>
          <a:bodyPr/>
          <a:lstStyle/>
          <a:p>
            <a:fld id="{3685A520-5269-4343-AFB6-3B72A00FC00F}" type="slidenum">
              <a:rPr lang="nl-NL" smtClean="0"/>
              <a:t>‹nr.›</a:t>
            </a:fld>
            <a:endParaRPr lang="nl-NL"/>
          </a:p>
        </p:txBody>
      </p:sp>
    </p:spTree>
    <p:extLst>
      <p:ext uri="{BB962C8B-B14F-4D97-AF65-F5344CB8AC3E}">
        <p14:creationId xmlns:p14="http://schemas.microsoft.com/office/powerpoint/2010/main" val="371958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9B9D902-216D-4AF8-86D6-F0419B2DF208}"/>
              </a:ext>
            </a:extLst>
          </p:cNvPr>
          <p:cNvSpPr>
            <a:spLocks noGrp="1"/>
          </p:cNvSpPr>
          <p:nvPr>
            <p:ph type="dt" sz="half" idx="10"/>
          </p:nvPr>
        </p:nvSpPr>
        <p:spPr/>
        <p:txBody>
          <a:bodyPr/>
          <a:lstStyle/>
          <a:p>
            <a:fld id="{B3B7FA3F-3D29-4801-B743-9B7A32BFECB6}" type="datetimeFigureOut">
              <a:rPr lang="nl-NL" smtClean="0"/>
              <a:t>18-12-2020</a:t>
            </a:fld>
            <a:endParaRPr lang="nl-NL"/>
          </a:p>
        </p:txBody>
      </p:sp>
      <p:sp>
        <p:nvSpPr>
          <p:cNvPr id="3" name="Tijdelijke aanduiding voor voettekst 2">
            <a:extLst>
              <a:ext uri="{FF2B5EF4-FFF2-40B4-BE49-F238E27FC236}">
                <a16:creationId xmlns:a16="http://schemas.microsoft.com/office/drawing/2014/main" id="{BA938F10-D42E-46D4-8E84-775245B9AE5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8FCCB30-F148-486E-B3B9-9D10831DBC0F}"/>
              </a:ext>
            </a:extLst>
          </p:cNvPr>
          <p:cNvSpPr>
            <a:spLocks noGrp="1"/>
          </p:cNvSpPr>
          <p:nvPr>
            <p:ph type="sldNum" sz="quarter" idx="12"/>
          </p:nvPr>
        </p:nvSpPr>
        <p:spPr/>
        <p:txBody>
          <a:bodyPr/>
          <a:lstStyle/>
          <a:p>
            <a:fld id="{3685A520-5269-4343-AFB6-3B72A00FC00F}" type="slidenum">
              <a:rPr lang="nl-NL" smtClean="0"/>
              <a:t>‹nr.›</a:t>
            </a:fld>
            <a:endParaRPr lang="nl-NL"/>
          </a:p>
        </p:txBody>
      </p:sp>
    </p:spTree>
    <p:extLst>
      <p:ext uri="{BB962C8B-B14F-4D97-AF65-F5344CB8AC3E}">
        <p14:creationId xmlns:p14="http://schemas.microsoft.com/office/powerpoint/2010/main" val="4162942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41D689-4E95-4A0A-A2F6-FD231F441E5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04089B7-8539-4A6B-9556-D036EF352B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47C103-5995-4373-8099-C37CC3182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30C4707-9255-453C-84F6-9239FBAB6C7A}"/>
              </a:ext>
            </a:extLst>
          </p:cNvPr>
          <p:cNvSpPr>
            <a:spLocks noGrp="1"/>
          </p:cNvSpPr>
          <p:nvPr>
            <p:ph type="dt" sz="half" idx="10"/>
          </p:nvPr>
        </p:nvSpPr>
        <p:spPr/>
        <p:txBody>
          <a:bodyPr/>
          <a:lstStyle/>
          <a:p>
            <a:fld id="{B3B7FA3F-3D29-4801-B743-9B7A32BFECB6}" type="datetimeFigureOut">
              <a:rPr lang="nl-NL" smtClean="0"/>
              <a:t>18-12-2020</a:t>
            </a:fld>
            <a:endParaRPr lang="nl-NL"/>
          </a:p>
        </p:txBody>
      </p:sp>
      <p:sp>
        <p:nvSpPr>
          <p:cNvPr id="6" name="Tijdelijke aanduiding voor voettekst 5">
            <a:extLst>
              <a:ext uri="{FF2B5EF4-FFF2-40B4-BE49-F238E27FC236}">
                <a16:creationId xmlns:a16="http://schemas.microsoft.com/office/drawing/2014/main" id="{D147990D-ED15-442C-B5E9-E730B14DDAA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544B4A9-6A64-4599-80E6-BF9DCA13BE9F}"/>
              </a:ext>
            </a:extLst>
          </p:cNvPr>
          <p:cNvSpPr>
            <a:spLocks noGrp="1"/>
          </p:cNvSpPr>
          <p:nvPr>
            <p:ph type="sldNum" sz="quarter" idx="12"/>
          </p:nvPr>
        </p:nvSpPr>
        <p:spPr/>
        <p:txBody>
          <a:bodyPr/>
          <a:lstStyle/>
          <a:p>
            <a:fld id="{3685A520-5269-4343-AFB6-3B72A00FC00F}" type="slidenum">
              <a:rPr lang="nl-NL" smtClean="0"/>
              <a:t>‹nr.›</a:t>
            </a:fld>
            <a:endParaRPr lang="nl-NL"/>
          </a:p>
        </p:txBody>
      </p:sp>
    </p:spTree>
    <p:extLst>
      <p:ext uri="{BB962C8B-B14F-4D97-AF65-F5344CB8AC3E}">
        <p14:creationId xmlns:p14="http://schemas.microsoft.com/office/powerpoint/2010/main" val="20922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B6CCE-7E4A-46D8-89F3-6FE9EE03C7C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68757A3-1D3D-42DB-9186-FD6C628C59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2E27DD8-47C7-45D9-8004-09A386C3C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C5E774F-DD82-40BB-8FE7-F146D9C13C26}"/>
              </a:ext>
            </a:extLst>
          </p:cNvPr>
          <p:cNvSpPr>
            <a:spLocks noGrp="1"/>
          </p:cNvSpPr>
          <p:nvPr>
            <p:ph type="dt" sz="half" idx="10"/>
          </p:nvPr>
        </p:nvSpPr>
        <p:spPr/>
        <p:txBody>
          <a:bodyPr/>
          <a:lstStyle/>
          <a:p>
            <a:fld id="{B3B7FA3F-3D29-4801-B743-9B7A32BFECB6}" type="datetimeFigureOut">
              <a:rPr lang="nl-NL" smtClean="0"/>
              <a:t>18-12-2020</a:t>
            </a:fld>
            <a:endParaRPr lang="nl-NL"/>
          </a:p>
        </p:txBody>
      </p:sp>
      <p:sp>
        <p:nvSpPr>
          <p:cNvPr id="6" name="Tijdelijke aanduiding voor voettekst 5">
            <a:extLst>
              <a:ext uri="{FF2B5EF4-FFF2-40B4-BE49-F238E27FC236}">
                <a16:creationId xmlns:a16="http://schemas.microsoft.com/office/drawing/2014/main" id="{51E4A469-2B24-4858-83EA-213F6E8A982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FAFD1DE-22A5-416D-AC7F-BEDDF4D88602}"/>
              </a:ext>
            </a:extLst>
          </p:cNvPr>
          <p:cNvSpPr>
            <a:spLocks noGrp="1"/>
          </p:cNvSpPr>
          <p:nvPr>
            <p:ph type="sldNum" sz="quarter" idx="12"/>
          </p:nvPr>
        </p:nvSpPr>
        <p:spPr/>
        <p:txBody>
          <a:bodyPr/>
          <a:lstStyle/>
          <a:p>
            <a:fld id="{3685A520-5269-4343-AFB6-3B72A00FC00F}" type="slidenum">
              <a:rPr lang="nl-NL" smtClean="0"/>
              <a:t>‹nr.›</a:t>
            </a:fld>
            <a:endParaRPr lang="nl-NL"/>
          </a:p>
        </p:txBody>
      </p:sp>
    </p:spTree>
    <p:extLst>
      <p:ext uri="{BB962C8B-B14F-4D97-AF65-F5344CB8AC3E}">
        <p14:creationId xmlns:p14="http://schemas.microsoft.com/office/powerpoint/2010/main" val="37971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25B388B-2697-4426-A692-BAA29CE6DE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6877848-8CA2-4090-925B-32D786063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B55A49B-6E6F-4339-8A83-DC731C95A3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7FA3F-3D29-4801-B743-9B7A32BFECB6}" type="datetimeFigureOut">
              <a:rPr lang="nl-NL" smtClean="0"/>
              <a:t>18-12-2020</a:t>
            </a:fld>
            <a:endParaRPr lang="nl-NL"/>
          </a:p>
        </p:txBody>
      </p:sp>
      <p:sp>
        <p:nvSpPr>
          <p:cNvPr id="5" name="Tijdelijke aanduiding voor voettekst 4">
            <a:extLst>
              <a:ext uri="{FF2B5EF4-FFF2-40B4-BE49-F238E27FC236}">
                <a16:creationId xmlns:a16="http://schemas.microsoft.com/office/drawing/2014/main" id="{17ACAAE5-8637-4E75-8A97-C12B4A4D0B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7DA1556-D4C3-49C8-8D8A-0797313B9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5A520-5269-4343-AFB6-3B72A00FC00F}" type="slidenum">
              <a:rPr lang="nl-NL" smtClean="0"/>
              <a:t>‹nr.›</a:t>
            </a:fld>
            <a:endParaRPr lang="nl-NL"/>
          </a:p>
        </p:txBody>
      </p:sp>
    </p:spTree>
    <p:extLst>
      <p:ext uri="{BB962C8B-B14F-4D97-AF65-F5344CB8AC3E}">
        <p14:creationId xmlns:p14="http://schemas.microsoft.com/office/powerpoint/2010/main" val="1742436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F43F1-4294-439A-BE92-3CE794983C15}"/>
              </a:ext>
            </a:extLst>
          </p:cNvPr>
          <p:cNvSpPr>
            <a:spLocks noGrp="1"/>
          </p:cNvSpPr>
          <p:nvPr>
            <p:ph type="ctrTitle"/>
          </p:nvPr>
        </p:nvSpPr>
        <p:spPr>
          <a:xfrm>
            <a:off x="92765" y="154954"/>
            <a:ext cx="5711687" cy="1655762"/>
          </a:xfrm>
        </p:spPr>
        <p:txBody>
          <a:bodyPr>
            <a:normAutofit fontScale="90000"/>
          </a:bodyPr>
          <a:lstStyle/>
          <a:p>
            <a:pPr algn="l"/>
            <a:r>
              <a:rPr lang="en-US" b="1" dirty="0"/>
              <a:t>DE AARDE &amp; </a:t>
            </a:r>
            <a:br>
              <a:rPr lang="en-US" b="1" dirty="0"/>
            </a:br>
            <a:r>
              <a:rPr lang="en-US" b="1" i="1" dirty="0">
                <a:effectLst>
                  <a:outerShdw blurRad="38100" dist="38100" dir="2700000" algn="tl">
                    <a:srgbClr val="000000">
                      <a:alpha val="43137"/>
                    </a:srgbClr>
                  </a:outerShdw>
                </a:effectLst>
              </a:rPr>
              <a:t>ONS ZONNESTELSEL</a:t>
            </a:r>
            <a:endParaRPr lang="nl-NL" i="1" dirty="0">
              <a:solidFill>
                <a:schemeClr val="bg1"/>
              </a:solidFill>
              <a:effectLst>
                <a:outerShdw blurRad="38100" dist="38100" dir="2700000" algn="tl">
                  <a:srgbClr val="000000">
                    <a:alpha val="43137"/>
                  </a:srgbClr>
                </a:outerShdw>
              </a:effectLst>
            </a:endParaRPr>
          </a:p>
        </p:txBody>
      </p:sp>
      <p:sp>
        <p:nvSpPr>
          <p:cNvPr id="3" name="Ondertitel 2">
            <a:extLst>
              <a:ext uri="{FF2B5EF4-FFF2-40B4-BE49-F238E27FC236}">
                <a16:creationId xmlns:a16="http://schemas.microsoft.com/office/drawing/2014/main" id="{831A603E-A8B1-4E53-BE88-04BD41170BAF}"/>
              </a:ext>
            </a:extLst>
          </p:cNvPr>
          <p:cNvSpPr>
            <a:spLocks noGrp="1"/>
          </p:cNvSpPr>
          <p:nvPr>
            <p:ph type="subTitle" idx="1"/>
          </p:nvPr>
        </p:nvSpPr>
        <p:spPr>
          <a:xfrm>
            <a:off x="92765" y="2670384"/>
            <a:ext cx="9144000" cy="1655762"/>
          </a:xfrm>
        </p:spPr>
        <p:txBody>
          <a:bodyPr/>
          <a:lstStyle/>
          <a:p>
            <a:pPr algn="l"/>
            <a:r>
              <a:rPr lang="en-US" dirty="0" err="1"/>
              <a:t>Drempel</a:t>
            </a:r>
            <a:r>
              <a:rPr lang="en-US" dirty="0"/>
              <a:t> 4 </a:t>
            </a:r>
          </a:p>
          <a:p>
            <a:pPr algn="l"/>
            <a:r>
              <a:rPr lang="en-US" dirty="0"/>
              <a:t>Big History</a:t>
            </a:r>
          </a:p>
          <a:p>
            <a:pPr algn="l"/>
            <a:r>
              <a:rPr lang="en-US" dirty="0"/>
              <a:t>2020</a:t>
            </a:r>
            <a:endParaRPr lang="nl-NL" dirty="0"/>
          </a:p>
        </p:txBody>
      </p:sp>
    </p:spTree>
    <p:extLst>
      <p:ext uri="{BB962C8B-B14F-4D97-AF65-F5344CB8AC3E}">
        <p14:creationId xmlns:p14="http://schemas.microsoft.com/office/powerpoint/2010/main" val="3989321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D6B89-86CF-4D1F-B12C-3C7321DD6A64}"/>
              </a:ext>
            </a:extLst>
          </p:cNvPr>
          <p:cNvSpPr>
            <a:spLocks noGrp="1"/>
          </p:cNvSpPr>
          <p:nvPr>
            <p:ph type="title"/>
          </p:nvPr>
        </p:nvSpPr>
        <p:spPr>
          <a:xfrm>
            <a:off x="264106" y="386504"/>
            <a:ext cx="10515600" cy="1325563"/>
          </a:xfrm>
        </p:spPr>
        <p:txBody>
          <a:bodyPr>
            <a:normAutofit/>
          </a:bodyPr>
          <a:lstStyle/>
          <a:p>
            <a:r>
              <a:rPr lang="nl-NL" sz="5400" b="1" dirty="0">
                <a:cs typeface="Calibri Light"/>
              </a:rPr>
              <a:t>DE MAANCYCLUS</a:t>
            </a:r>
            <a:endParaRPr lang="nl-NL" sz="5400">
              <a:cs typeface="Calibri Light" panose="020F0302020204030204"/>
            </a:endParaRPr>
          </a:p>
        </p:txBody>
      </p:sp>
      <p:pic>
        <p:nvPicPr>
          <p:cNvPr id="4" name="Afbeelding 4" descr="Afbeelding met foto, donker, zitten, appel&#10;&#10;Automatisch gegenereerde beschrijving">
            <a:extLst>
              <a:ext uri="{FF2B5EF4-FFF2-40B4-BE49-F238E27FC236}">
                <a16:creationId xmlns:a16="http://schemas.microsoft.com/office/drawing/2014/main" id="{32BE4BA9-FCE1-413D-B95D-0CB275761B6A}"/>
              </a:ext>
            </a:extLst>
          </p:cNvPr>
          <p:cNvPicPr>
            <a:picLocks noGrp="1" noChangeAspect="1"/>
          </p:cNvPicPr>
          <p:nvPr>
            <p:ph idx="1"/>
          </p:nvPr>
        </p:nvPicPr>
        <p:blipFill>
          <a:blip r:embed="rId3"/>
          <a:stretch>
            <a:fillRect/>
          </a:stretch>
        </p:blipFill>
        <p:spPr>
          <a:xfrm>
            <a:off x="4303042" y="2344100"/>
            <a:ext cx="7889575" cy="4514490"/>
          </a:xfrm>
        </p:spPr>
      </p:pic>
      <p:sp>
        <p:nvSpPr>
          <p:cNvPr id="3" name="Tekstvak 2">
            <a:extLst>
              <a:ext uri="{FF2B5EF4-FFF2-40B4-BE49-F238E27FC236}">
                <a16:creationId xmlns:a16="http://schemas.microsoft.com/office/drawing/2014/main" id="{E2B5D0EC-6CCD-47E1-BED6-998E2CB47341}"/>
              </a:ext>
            </a:extLst>
          </p:cNvPr>
          <p:cNvSpPr txBox="1"/>
          <p:nvPr/>
        </p:nvSpPr>
        <p:spPr>
          <a:xfrm>
            <a:off x="270641" y="1715814"/>
            <a:ext cx="445113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dirty="0"/>
              <a:t>Lunatie is de wisseling van de schijngestalten van de maan in +/- 29,5 dagen.</a:t>
            </a:r>
            <a:endParaRPr lang="nl-NL" sz="3600" dirty="0">
              <a:cs typeface="Calibri"/>
            </a:endParaRPr>
          </a:p>
        </p:txBody>
      </p:sp>
    </p:spTree>
    <p:extLst>
      <p:ext uri="{BB962C8B-B14F-4D97-AF65-F5344CB8AC3E}">
        <p14:creationId xmlns:p14="http://schemas.microsoft.com/office/powerpoint/2010/main" val="450453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D6B89-86CF-4D1F-B12C-3C7321DD6A64}"/>
              </a:ext>
            </a:extLst>
          </p:cNvPr>
          <p:cNvSpPr>
            <a:spLocks noGrp="1"/>
          </p:cNvSpPr>
          <p:nvPr>
            <p:ph type="title"/>
          </p:nvPr>
        </p:nvSpPr>
        <p:spPr>
          <a:xfrm>
            <a:off x="149087" y="113334"/>
            <a:ext cx="10515600" cy="1325563"/>
          </a:xfrm>
        </p:spPr>
        <p:txBody>
          <a:bodyPr>
            <a:normAutofit/>
          </a:bodyPr>
          <a:lstStyle/>
          <a:p>
            <a:r>
              <a:rPr lang="nl-NL" sz="5400" b="1" dirty="0">
                <a:cs typeface="Calibri Light"/>
              </a:rPr>
              <a:t>DE AARDE</a:t>
            </a:r>
          </a:p>
        </p:txBody>
      </p:sp>
      <p:sp>
        <p:nvSpPr>
          <p:cNvPr id="3" name="Tijdelijke aanduiding voor inhoud 2">
            <a:extLst>
              <a:ext uri="{FF2B5EF4-FFF2-40B4-BE49-F238E27FC236}">
                <a16:creationId xmlns:a16="http://schemas.microsoft.com/office/drawing/2014/main" id="{35D11B3C-56A8-4DF9-B7D5-2CB9F4D40F39}"/>
              </a:ext>
            </a:extLst>
          </p:cNvPr>
          <p:cNvSpPr>
            <a:spLocks noGrp="1"/>
          </p:cNvSpPr>
          <p:nvPr>
            <p:ph idx="1"/>
          </p:nvPr>
        </p:nvSpPr>
        <p:spPr>
          <a:xfrm>
            <a:off x="149087" y="1613591"/>
            <a:ext cx="4356652" cy="4351338"/>
          </a:xfrm>
        </p:spPr>
        <p:txBody>
          <a:bodyPr>
            <a:normAutofit/>
          </a:bodyPr>
          <a:lstStyle/>
          <a:p>
            <a:pPr marL="0" indent="0">
              <a:buNone/>
            </a:pPr>
            <a:r>
              <a:rPr lang="en-US" sz="3600" dirty="0"/>
              <a:t>Door </a:t>
            </a:r>
            <a:r>
              <a:rPr lang="en-US" sz="3600" dirty="0" err="1"/>
              <a:t>onze</a:t>
            </a:r>
            <a:r>
              <a:rPr lang="en-US" sz="3600" dirty="0"/>
              <a:t> </a:t>
            </a:r>
            <a:r>
              <a:rPr lang="en-US" sz="3600" dirty="0" err="1"/>
              <a:t>dampkring</a:t>
            </a:r>
            <a:r>
              <a:rPr lang="en-US" sz="3600" dirty="0"/>
              <a:t> </a:t>
            </a:r>
            <a:r>
              <a:rPr lang="en-US" sz="3600" dirty="0" err="1"/>
              <a:t>en</a:t>
            </a:r>
            <a:r>
              <a:rPr lang="en-US" sz="3600" dirty="0"/>
              <a:t> het </a:t>
            </a:r>
            <a:r>
              <a:rPr lang="en-US" sz="3600" dirty="0" err="1"/>
              <a:t>vloeibare</a:t>
            </a:r>
            <a:r>
              <a:rPr lang="en-US" sz="3600" dirty="0"/>
              <a:t> water is </a:t>
            </a:r>
            <a:r>
              <a:rPr lang="en-US" sz="3600" dirty="0" err="1"/>
              <a:t>onze</a:t>
            </a:r>
            <a:r>
              <a:rPr lang="en-US" sz="3600" dirty="0"/>
              <a:t> </a:t>
            </a:r>
            <a:r>
              <a:rPr lang="en-US" sz="3600" dirty="0" err="1"/>
              <a:t>Aarde</a:t>
            </a:r>
            <a:r>
              <a:rPr lang="en-US" sz="3600" dirty="0"/>
              <a:t> </a:t>
            </a:r>
            <a:r>
              <a:rPr lang="en-US" sz="3600" dirty="0" err="1"/>
              <a:t>leefbaar</a:t>
            </a:r>
            <a:r>
              <a:rPr lang="en-US" sz="3600" dirty="0"/>
              <a:t>.</a:t>
            </a:r>
            <a:endParaRPr lang="nl-NL" sz="3600" dirty="0"/>
          </a:p>
        </p:txBody>
      </p:sp>
    </p:spTree>
    <p:extLst>
      <p:ext uri="{BB962C8B-B14F-4D97-AF65-F5344CB8AC3E}">
        <p14:creationId xmlns:p14="http://schemas.microsoft.com/office/powerpoint/2010/main" val="331863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D6B89-86CF-4D1F-B12C-3C7321DD6A64}"/>
              </a:ext>
            </a:extLst>
          </p:cNvPr>
          <p:cNvSpPr>
            <a:spLocks noGrp="1"/>
          </p:cNvSpPr>
          <p:nvPr>
            <p:ph type="title"/>
          </p:nvPr>
        </p:nvSpPr>
        <p:spPr>
          <a:xfrm>
            <a:off x="149087" y="113334"/>
            <a:ext cx="10515600" cy="1325563"/>
          </a:xfrm>
        </p:spPr>
        <p:txBody>
          <a:bodyPr>
            <a:normAutofit/>
          </a:bodyPr>
          <a:lstStyle/>
          <a:p>
            <a:r>
              <a:rPr lang="nl-NL" sz="5400" b="1">
                <a:cs typeface="Calibri Light"/>
              </a:rPr>
              <a:t>DE OPDRACHT</a:t>
            </a:r>
            <a:endParaRPr lang="nl-NL" b="1">
              <a:cs typeface="Calibri Light" panose="020F0302020204030204"/>
            </a:endParaRPr>
          </a:p>
        </p:txBody>
      </p:sp>
      <p:sp>
        <p:nvSpPr>
          <p:cNvPr id="3" name="Tijdelijke aanduiding voor inhoud 2">
            <a:extLst>
              <a:ext uri="{FF2B5EF4-FFF2-40B4-BE49-F238E27FC236}">
                <a16:creationId xmlns:a16="http://schemas.microsoft.com/office/drawing/2014/main" id="{35D11B3C-56A8-4DF9-B7D5-2CB9F4D40F39}"/>
              </a:ext>
            </a:extLst>
          </p:cNvPr>
          <p:cNvSpPr>
            <a:spLocks noGrp="1"/>
          </p:cNvSpPr>
          <p:nvPr>
            <p:ph idx="1"/>
          </p:nvPr>
        </p:nvSpPr>
        <p:spPr>
          <a:xfrm>
            <a:off x="149087" y="1613591"/>
            <a:ext cx="4794356" cy="4351338"/>
          </a:xfrm>
        </p:spPr>
        <p:txBody>
          <a:bodyPr vert="horz" lIns="91440" tIns="45720" rIns="91440" bIns="45720" rtlCol="0" anchor="t">
            <a:normAutofit/>
          </a:bodyPr>
          <a:lstStyle/>
          <a:p>
            <a:pPr marL="0" indent="0">
              <a:buNone/>
            </a:pPr>
            <a:r>
              <a:rPr lang="nl-NL" sz="3600" dirty="0">
                <a:ea typeface="+mn-lt"/>
                <a:cs typeface="+mn-lt"/>
              </a:rPr>
              <a:t>Op schaal een model maken van:</a:t>
            </a:r>
            <a:endParaRPr lang="en-US" sz="3600" dirty="0">
              <a:ea typeface="+mn-lt"/>
              <a:cs typeface="+mn-lt"/>
            </a:endParaRPr>
          </a:p>
          <a:p>
            <a:pPr marL="0" indent="0">
              <a:buNone/>
            </a:pPr>
            <a:r>
              <a:rPr lang="nl-NL" sz="3600" dirty="0">
                <a:ea typeface="+mn-lt"/>
                <a:cs typeface="+mn-lt"/>
              </a:rPr>
              <a:t>1. Ons zonnestelsel met de zon en alle planeten.</a:t>
            </a:r>
            <a:endParaRPr lang="en-US" sz="3600" dirty="0">
              <a:ea typeface="+mn-lt"/>
              <a:cs typeface="+mn-lt"/>
            </a:endParaRPr>
          </a:p>
          <a:p>
            <a:pPr marL="0" indent="0">
              <a:buNone/>
            </a:pPr>
            <a:r>
              <a:rPr lang="nl-NL" sz="3600" dirty="0">
                <a:ea typeface="+mn-lt"/>
                <a:cs typeface="+mn-lt"/>
              </a:rPr>
              <a:t>Of</a:t>
            </a:r>
            <a:endParaRPr lang="en-US" sz="3600" dirty="0">
              <a:ea typeface="+mn-lt"/>
              <a:cs typeface="+mn-lt"/>
            </a:endParaRPr>
          </a:p>
          <a:p>
            <a:pPr marL="0" indent="0">
              <a:buNone/>
            </a:pPr>
            <a:r>
              <a:rPr lang="nl-NL" sz="3600" dirty="0">
                <a:ea typeface="+mn-lt"/>
                <a:cs typeface="+mn-lt"/>
              </a:rPr>
              <a:t>2. De aarde met al zijn lagen en atmosfeer.</a:t>
            </a:r>
            <a:endParaRPr lang="en-US" sz="3600" dirty="0">
              <a:ea typeface="+mn-lt"/>
              <a:cs typeface="+mn-lt"/>
            </a:endParaRPr>
          </a:p>
          <a:p>
            <a:pPr marL="0" indent="0">
              <a:buNone/>
            </a:pPr>
            <a:endParaRPr lang="nl-NL" sz="3600" dirty="0">
              <a:cs typeface="Calibri"/>
            </a:endParaRPr>
          </a:p>
        </p:txBody>
      </p:sp>
    </p:spTree>
    <p:extLst>
      <p:ext uri="{BB962C8B-B14F-4D97-AF65-F5344CB8AC3E}">
        <p14:creationId xmlns:p14="http://schemas.microsoft.com/office/powerpoint/2010/main" val="199901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8ED5E4-508B-4A6C-B26A-520B1A64BAC2}"/>
              </a:ext>
            </a:extLst>
          </p:cNvPr>
          <p:cNvSpPr>
            <a:spLocks noGrp="1"/>
          </p:cNvSpPr>
          <p:nvPr>
            <p:ph type="ctrTitle"/>
          </p:nvPr>
        </p:nvSpPr>
        <p:spPr>
          <a:xfrm>
            <a:off x="198782" y="221215"/>
            <a:ext cx="6334539" cy="1952142"/>
          </a:xfrm>
        </p:spPr>
        <p:txBody>
          <a:bodyPr>
            <a:normAutofit/>
          </a:bodyPr>
          <a:lstStyle/>
          <a:p>
            <a:pPr algn="l"/>
            <a:r>
              <a:rPr lang="en-US" b="1" i="1" dirty="0">
                <a:effectLst>
                  <a:outerShdw blurRad="38100" dist="38100" dir="2700000" algn="tl">
                    <a:srgbClr val="000000">
                      <a:alpha val="43137"/>
                    </a:srgbClr>
                  </a:outerShdw>
                </a:effectLst>
              </a:rPr>
              <a:t>DE AARDE </a:t>
            </a:r>
            <a:r>
              <a:rPr lang="en-US" b="1" dirty="0"/>
              <a:t>&amp;       ONS ZONNESTELSEL</a:t>
            </a:r>
            <a:endParaRPr lang="nl-NL" b="1" dirty="0"/>
          </a:p>
        </p:txBody>
      </p:sp>
      <p:sp>
        <p:nvSpPr>
          <p:cNvPr id="3" name="Ondertitel 2">
            <a:extLst>
              <a:ext uri="{FF2B5EF4-FFF2-40B4-BE49-F238E27FC236}">
                <a16:creationId xmlns:a16="http://schemas.microsoft.com/office/drawing/2014/main" id="{78652EFD-7479-4D28-A76F-45B55E607C4B}"/>
              </a:ext>
            </a:extLst>
          </p:cNvPr>
          <p:cNvSpPr>
            <a:spLocks noGrp="1"/>
          </p:cNvSpPr>
          <p:nvPr>
            <p:ph type="subTitle" idx="1"/>
          </p:nvPr>
        </p:nvSpPr>
        <p:spPr>
          <a:xfrm>
            <a:off x="198783" y="2873168"/>
            <a:ext cx="9144000" cy="1655762"/>
          </a:xfrm>
        </p:spPr>
        <p:txBody>
          <a:bodyPr vert="horz" lIns="91440" tIns="45720" rIns="91440" bIns="45720" rtlCol="0" anchor="t">
            <a:normAutofit/>
          </a:bodyPr>
          <a:lstStyle/>
          <a:p>
            <a:pPr algn="l"/>
            <a:r>
              <a:rPr lang="en-US" dirty="0" err="1"/>
              <a:t>DREMPEL</a:t>
            </a:r>
            <a:r>
              <a:rPr lang="en-US" dirty="0"/>
              <a:t> 4 – BIG HISTORY</a:t>
            </a:r>
          </a:p>
          <a:p>
            <a:pPr algn="l"/>
            <a:r>
              <a:rPr lang="en-US" dirty="0"/>
              <a:t>2020  </a:t>
            </a:r>
            <a:endParaRPr lang="nl-NL" dirty="0"/>
          </a:p>
        </p:txBody>
      </p:sp>
    </p:spTree>
    <p:extLst>
      <p:ext uri="{BB962C8B-B14F-4D97-AF65-F5344CB8AC3E}">
        <p14:creationId xmlns:p14="http://schemas.microsoft.com/office/powerpoint/2010/main" val="239400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82F41-AEDE-4557-B7BE-AD900BDFF23C}"/>
              </a:ext>
            </a:extLst>
          </p:cNvPr>
          <p:cNvSpPr>
            <a:spLocks noGrp="1"/>
          </p:cNvSpPr>
          <p:nvPr>
            <p:ph type="title"/>
          </p:nvPr>
        </p:nvSpPr>
        <p:spPr>
          <a:xfrm>
            <a:off x="96079" y="126586"/>
            <a:ext cx="10515600" cy="1325563"/>
          </a:xfrm>
        </p:spPr>
        <p:txBody>
          <a:bodyPr>
            <a:normAutofit/>
          </a:bodyPr>
          <a:lstStyle/>
          <a:p>
            <a:r>
              <a:rPr lang="en-US" sz="5400" b="1" dirty="0"/>
              <a:t>INHOUD</a:t>
            </a:r>
            <a:endParaRPr lang="nl-NL" sz="5400" b="1" dirty="0"/>
          </a:p>
        </p:txBody>
      </p:sp>
      <p:sp>
        <p:nvSpPr>
          <p:cNvPr id="3" name="Tijdelijke aanduiding voor inhoud 2">
            <a:extLst>
              <a:ext uri="{FF2B5EF4-FFF2-40B4-BE49-F238E27FC236}">
                <a16:creationId xmlns:a16="http://schemas.microsoft.com/office/drawing/2014/main" id="{68C68E97-C0E7-42F6-A0AD-0392FFCCEE48}"/>
              </a:ext>
            </a:extLst>
          </p:cNvPr>
          <p:cNvSpPr>
            <a:spLocks noGrp="1"/>
          </p:cNvSpPr>
          <p:nvPr>
            <p:ph idx="1"/>
          </p:nvPr>
        </p:nvSpPr>
        <p:spPr>
          <a:xfrm>
            <a:off x="96079" y="1587086"/>
            <a:ext cx="10515600" cy="4351338"/>
          </a:xfrm>
        </p:spPr>
        <p:txBody>
          <a:bodyPr/>
          <a:lstStyle/>
          <a:p>
            <a:r>
              <a:rPr lang="en-US" sz="3600" dirty="0"/>
              <a:t>De </a:t>
            </a:r>
            <a:r>
              <a:rPr lang="en-US" sz="3600" dirty="0" err="1"/>
              <a:t>aarde</a:t>
            </a:r>
            <a:endParaRPr lang="en-US" sz="3600" dirty="0"/>
          </a:p>
          <a:p>
            <a:r>
              <a:rPr lang="en-US" sz="3600" dirty="0" err="1"/>
              <a:t>Geologie</a:t>
            </a:r>
            <a:r>
              <a:rPr lang="en-US" sz="3600" dirty="0"/>
              <a:t> </a:t>
            </a:r>
          </a:p>
          <a:p>
            <a:r>
              <a:rPr lang="en-US" sz="3600" dirty="0" err="1"/>
              <a:t>Platentektoniek</a:t>
            </a:r>
            <a:endParaRPr lang="en-US" sz="3600" dirty="0"/>
          </a:p>
          <a:p>
            <a:r>
              <a:rPr lang="en-US" sz="3600" dirty="0" err="1"/>
              <a:t>Atmosfeer</a:t>
            </a:r>
            <a:r>
              <a:rPr lang="en-US" sz="3600" dirty="0"/>
              <a:t> </a:t>
            </a:r>
          </a:p>
          <a:p>
            <a:endParaRPr lang="en-US" dirty="0"/>
          </a:p>
          <a:p>
            <a:endParaRPr lang="en-US" dirty="0"/>
          </a:p>
        </p:txBody>
      </p:sp>
    </p:spTree>
    <p:extLst>
      <p:ext uri="{BB962C8B-B14F-4D97-AF65-F5344CB8AC3E}">
        <p14:creationId xmlns:p14="http://schemas.microsoft.com/office/powerpoint/2010/main" val="1911887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82F41-AEDE-4557-B7BE-AD900BDFF23C}"/>
              </a:ext>
            </a:extLst>
          </p:cNvPr>
          <p:cNvSpPr>
            <a:spLocks noGrp="1"/>
          </p:cNvSpPr>
          <p:nvPr>
            <p:ph type="title"/>
          </p:nvPr>
        </p:nvSpPr>
        <p:spPr>
          <a:xfrm>
            <a:off x="96079" y="126586"/>
            <a:ext cx="10515600" cy="1325563"/>
          </a:xfrm>
        </p:spPr>
        <p:txBody>
          <a:bodyPr>
            <a:normAutofit/>
          </a:bodyPr>
          <a:lstStyle/>
          <a:p>
            <a:r>
              <a:rPr lang="en-US" sz="5400" b="1" dirty="0"/>
              <a:t>DE AARDE</a:t>
            </a:r>
            <a:endParaRPr lang="nl-NL" sz="5400" b="1" dirty="0"/>
          </a:p>
        </p:txBody>
      </p:sp>
      <p:sp>
        <p:nvSpPr>
          <p:cNvPr id="3" name="Tijdelijke aanduiding voor inhoud 2">
            <a:extLst>
              <a:ext uri="{FF2B5EF4-FFF2-40B4-BE49-F238E27FC236}">
                <a16:creationId xmlns:a16="http://schemas.microsoft.com/office/drawing/2014/main" id="{68C68E97-C0E7-42F6-A0AD-0392FFCCEE48}"/>
              </a:ext>
            </a:extLst>
          </p:cNvPr>
          <p:cNvSpPr>
            <a:spLocks noGrp="1"/>
          </p:cNvSpPr>
          <p:nvPr>
            <p:ph idx="1"/>
          </p:nvPr>
        </p:nvSpPr>
        <p:spPr>
          <a:xfrm>
            <a:off x="96079" y="1587086"/>
            <a:ext cx="6336805" cy="4351338"/>
          </a:xfrm>
        </p:spPr>
        <p:txBody>
          <a:bodyPr>
            <a:normAutofit/>
          </a:bodyPr>
          <a:lstStyle/>
          <a:p>
            <a:pPr marL="0" indent="0">
              <a:buNone/>
            </a:pPr>
            <a:r>
              <a:rPr lang="en-US" sz="3600" dirty="0"/>
              <a:t>De </a:t>
            </a:r>
            <a:r>
              <a:rPr lang="en-US" sz="3600" dirty="0" err="1"/>
              <a:t>planeet</a:t>
            </a:r>
            <a:r>
              <a:rPr lang="en-US" sz="3600" dirty="0"/>
              <a:t> </a:t>
            </a:r>
            <a:r>
              <a:rPr lang="en-US" sz="3600" dirty="0" err="1"/>
              <a:t>waarop</a:t>
            </a:r>
            <a:r>
              <a:rPr lang="en-US" sz="3600" dirty="0"/>
              <a:t> </a:t>
            </a:r>
            <a:r>
              <a:rPr lang="en-US" sz="3600" dirty="0" err="1"/>
              <a:t>wij</a:t>
            </a:r>
            <a:r>
              <a:rPr lang="en-US" sz="3600" dirty="0"/>
              <a:t> </a:t>
            </a:r>
            <a:r>
              <a:rPr lang="en-US" sz="3600" dirty="0" err="1"/>
              <a:t>wonen</a:t>
            </a:r>
            <a:r>
              <a:rPr lang="en-US" sz="3600" dirty="0"/>
              <a:t>.</a:t>
            </a:r>
            <a:endParaRPr lang="nl-NL" sz="3600" dirty="0"/>
          </a:p>
        </p:txBody>
      </p:sp>
    </p:spTree>
    <p:extLst>
      <p:ext uri="{BB962C8B-B14F-4D97-AF65-F5344CB8AC3E}">
        <p14:creationId xmlns:p14="http://schemas.microsoft.com/office/powerpoint/2010/main" val="1507697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82F41-AEDE-4557-B7BE-AD900BDFF23C}"/>
              </a:ext>
            </a:extLst>
          </p:cNvPr>
          <p:cNvSpPr>
            <a:spLocks noGrp="1"/>
          </p:cNvSpPr>
          <p:nvPr>
            <p:ph type="title"/>
          </p:nvPr>
        </p:nvSpPr>
        <p:spPr>
          <a:xfrm>
            <a:off x="96079" y="126586"/>
            <a:ext cx="10515600" cy="1325563"/>
          </a:xfrm>
        </p:spPr>
        <p:txBody>
          <a:bodyPr>
            <a:normAutofit/>
          </a:bodyPr>
          <a:lstStyle/>
          <a:p>
            <a:r>
              <a:rPr lang="en-US" sz="5400" b="1" dirty="0"/>
              <a:t>GEOLOGIE</a:t>
            </a:r>
            <a:endParaRPr lang="nl-NL" sz="5400" b="1" dirty="0"/>
          </a:p>
        </p:txBody>
      </p:sp>
      <p:sp>
        <p:nvSpPr>
          <p:cNvPr id="3" name="Tijdelijke aanduiding voor inhoud 2">
            <a:extLst>
              <a:ext uri="{FF2B5EF4-FFF2-40B4-BE49-F238E27FC236}">
                <a16:creationId xmlns:a16="http://schemas.microsoft.com/office/drawing/2014/main" id="{68C68E97-C0E7-42F6-A0AD-0392FFCCEE48}"/>
              </a:ext>
            </a:extLst>
          </p:cNvPr>
          <p:cNvSpPr>
            <a:spLocks noGrp="1"/>
          </p:cNvSpPr>
          <p:nvPr>
            <p:ph idx="1"/>
          </p:nvPr>
        </p:nvSpPr>
        <p:spPr>
          <a:xfrm>
            <a:off x="96079" y="1587086"/>
            <a:ext cx="6290653" cy="4351338"/>
          </a:xfrm>
        </p:spPr>
        <p:txBody>
          <a:bodyPr>
            <a:normAutofit/>
          </a:bodyPr>
          <a:lstStyle/>
          <a:p>
            <a:pPr marL="0" indent="0">
              <a:buNone/>
            </a:pPr>
            <a:r>
              <a:rPr lang="en-US" sz="3600" dirty="0"/>
              <a:t>De leer van de </a:t>
            </a:r>
            <a:r>
              <a:rPr lang="en-US" sz="3600" dirty="0" err="1"/>
              <a:t>aarde</a:t>
            </a:r>
            <a:r>
              <a:rPr lang="en-US" sz="3600" dirty="0"/>
              <a:t>, </a:t>
            </a:r>
            <a:r>
              <a:rPr lang="en-US" sz="3600" dirty="0" err="1"/>
              <a:t>inclusief</a:t>
            </a:r>
            <a:r>
              <a:rPr lang="en-US" sz="3600" dirty="0"/>
              <a:t> </a:t>
            </a:r>
            <a:r>
              <a:rPr lang="en-US" sz="3600" dirty="0" err="1"/>
              <a:t>zijn</a:t>
            </a:r>
            <a:r>
              <a:rPr lang="en-US" sz="3600" dirty="0"/>
              <a:t> bouw </a:t>
            </a:r>
            <a:r>
              <a:rPr lang="en-US" sz="3600" dirty="0" err="1"/>
              <a:t>en</a:t>
            </a:r>
            <a:r>
              <a:rPr lang="en-US" sz="3600" dirty="0"/>
              <a:t> </a:t>
            </a:r>
            <a:r>
              <a:rPr lang="en-US" sz="3600" dirty="0" err="1"/>
              <a:t>geschiedenis</a:t>
            </a:r>
            <a:r>
              <a:rPr lang="en-US" sz="3600" dirty="0"/>
              <a:t>.</a:t>
            </a:r>
            <a:endParaRPr lang="nl-NL" sz="3600" dirty="0"/>
          </a:p>
        </p:txBody>
      </p:sp>
    </p:spTree>
    <p:extLst>
      <p:ext uri="{BB962C8B-B14F-4D97-AF65-F5344CB8AC3E}">
        <p14:creationId xmlns:p14="http://schemas.microsoft.com/office/powerpoint/2010/main" val="23067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82F41-AEDE-4557-B7BE-AD900BDFF23C}"/>
              </a:ext>
            </a:extLst>
          </p:cNvPr>
          <p:cNvSpPr>
            <a:spLocks noGrp="1"/>
          </p:cNvSpPr>
          <p:nvPr>
            <p:ph type="title"/>
          </p:nvPr>
        </p:nvSpPr>
        <p:spPr>
          <a:xfrm>
            <a:off x="96079" y="37782"/>
            <a:ext cx="10515600" cy="1325563"/>
          </a:xfrm>
        </p:spPr>
        <p:txBody>
          <a:bodyPr>
            <a:normAutofit/>
          </a:bodyPr>
          <a:lstStyle/>
          <a:p>
            <a:r>
              <a:rPr lang="en-US" sz="5400" b="1" dirty="0"/>
              <a:t>BINNENIN DE AARDE</a:t>
            </a:r>
            <a:endParaRPr lang="nl-NL" sz="5400" b="1" dirty="0"/>
          </a:p>
        </p:txBody>
      </p:sp>
      <p:sp>
        <p:nvSpPr>
          <p:cNvPr id="3" name="Tijdelijke aanduiding voor inhoud 2">
            <a:extLst>
              <a:ext uri="{FF2B5EF4-FFF2-40B4-BE49-F238E27FC236}">
                <a16:creationId xmlns:a16="http://schemas.microsoft.com/office/drawing/2014/main" id="{68C68E97-C0E7-42F6-A0AD-0392FFCCEE48}"/>
              </a:ext>
            </a:extLst>
          </p:cNvPr>
          <p:cNvSpPr>
            <a:spLocks noGrp="1"/>
          </p:cNvSpPr>
          <p:nvPr>
            <p:ph idx="1"/>
          </p:nvPr>
        </p:nvSpPr>
        <p:spPr>
          <a:xfrm>
            <a:off x="96079" y="1587086"/>
            <a:ext cx="10515600" cy="4351338"/>
          </a:xfrm>
        </p:spPr>
        <p:txBody>
          <a:bodyPr/>
          <a:lstStyle/>
          <a:p>
            <a:r>
              <a:rPr lang="en-US" sz="3600" dirty="0" err="1"/>
              <a:t>Binnenkern</a:t>
            </a:r>
            <a:r>
              <a:rPr lang="en-US" sz="3600" dirty="0"/>
              <a:t> </a:t>
            </a:r>
          </a:p>
          <a:p>
            <a:r>
              <a:rPr lang="en-US" sz="3600" dirty="0" err="1"/>
              <a:t>Buitenkern</a:t>
            </a:r>
            <a:endParaRPr lang="en-US" sz="3600" dirty="0"/>
          </a:p>
          <a:p>
            <a:r>
              <a:rPr lang="en-US" sz="3600" dirty="0"/>
              <a:t>Mantel</a:t>
            </a:r>
          </a:p>
          <a:p>
            <a:r>
              <a:rPr lang="en-US" sz="3600" dirty="0" err="1"/>
              <a:t>Korst</a:t>
            </a:r>
            <a:endParaRPr lang="en-US" sz="3600" dirty="0"/>
          </a:p>
          <a:p>
            <a:r>
              <a:rPr lang="en-US" sz="3600" dirty="0" err="1"/>
              <a:t>Oceaan</a:t>
            </a:r>
            <a:endParaRPr lang="en-US" sz="3600" dirty="0"/>
          </a:p>
          <a:p>
            <a:r>
              <a:rPr lang="en-US" sz="3600" dirty="0" err="1"/>
              <a:t>Atmosfeer</a:t>
            </a:r>
            <a:endParaRPr lang="en-US" sz="3600" dirty="0"/>
          </a:p>
          <a:p>
            <a:pPr marL="0" indent="0">
              <a:buNone/>
            </a:pPr>
            <a:endParaRPr lang="nl-NL" dirty="0"/>
          </a:p>
        </p:txBody>
      </p:sp>
      <p:pic>
        <p:nvPicPr>
          <p:cNvPr id="1026" name="Picture 2" descr="Helium-3 could be bound-up with iron and oxygen deep within the Earth –  Physics World">
            <a:extLst>
              <a:ext uri="{FF2B5EF4-FFF2-40B4-BE49-F238E27FC236}">
                <a16:creationId xmlns:a16="http://schemas.microsoft.com/office/drawing/2014/main" id="{5CE0C610-4AFF-4E9B-BD62-501506CDEC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6554" y="1841914"/>
            <a:ext cx="4066382" cy="354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8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82F41-AEDE-4557-B7BE-AD900BDFF23C}"/>
              </a:ext>
            </a:extLst>
          </p:cNvPr>
          <p:cNvSpPr>
            <a:spLocks noGrp="1"/>
          </p:cNvSpPr>
          <p:nvPr>
            <p:ph type="title"/>
          </p:nvPr>
        </p:nvSpPr>
        <p:spPr>
          <a:xfrm>
            <a:off x="96079" y="126586"/>
            <a:ext cx="10515600" cy="1325563"/>
          </a:xfrm>
        </p:spPr>
        <p:txBody>
          <a:bodyPr>
            <a:normAutofit/>
          </a:bodyPr>
          <a:lstStyle/>
          <a:p>
            <a:r>
              <a:rPr lang="en-US" sz="5400" b="1" dirty="0"/>
              <a:t>PLATENTEKTONIEK</a:t>
            </a:r>
            <a:endParaRPr lang="nl-NL" sz="5400" b="1" dirty="0"/>
          </a:p>
        </p:txBody>
      </p:sp>
      <p:sp>
        <p:nvSpPr>
          <p:cNvPr id="3" name="Tijdelijke aanduiding voor inhoud 2">
            <a:extLst>
              <a:ext uri="{FF2B5EF4-FFF2-40B4-BE49-F238E27FC236}">
                <a16:creationId xmlns:a16="http://schemas.microsoft.com/office/drawing/2014/main" id="{68C68E97-C0E7-42F6-A0AD-0392FFCCEE48}"/>
              </a:ext>
            </a:extLst>
          </p:cNvPr>
          <p:cNvSpPr>
            <a:spLocks noGrp="1"/>
          </p:cNvSpPr>
          <p:nvPr>
            <p:ph idx="1"/>
          </p:nvPr>
        </p:nvSpPr>
        <p:spPr>
          <a:xfrm>
            <a:off x="96079" y="1587086"/>
            <a:ext cx="6368889" cy="4351338"/>
          </a:xfrm>
        </p:spPr>
        <p:txBody>
          <a:bodyPr>
            <a:normAutofit/>
          </a:bodyPr>
          <a:lstStyle/>
          <a:p>
            <a:pPr marL="0" indent="0">
              <a:buNone/>
            </a:pPr>
            <a:r>
              <a:rPr lang="en-US" sz="3600" dirty="0"/>
              <a:t>De </a:t>
            </a:r>
            <a:r>
              <a:rPr lang="en-US" sz="3600" dirty="0" err="1"/>
              <a:t>aarde</a:t>
            </a:r>
            <a:r>
              <a:rPr lang="en-US" sz="3600" dirty="0"/>
              <a:t> </a:t>
            </a:r>
            <a:r>
              <a:rPr lang="en-US" sz="3600" dirty="0" err="1"/>
              <a:t>bestaat</a:t>
            </a:r>
            <a:r>
              <a:rPr lang="en-US" sz="3600" dirty="0"/>
              <a:t> </a:t>
            </a:r>
            <a:r>
              <a:rPr lang="en-US" sz="3600" dirty="0" err="1"/>
              <a:t>uit</a:t>
            </a:r>
            <a:r>
              <a:rPr lang="en-US" sz="3600" dirty="0"/>
              <a:t> 15 </a:t>
            </a:r>
            <a:r>
              <a:rPr lang="en-US" sz="3600" dirty="0" err="1"/>
              <a:t>tektonische</a:t>
            </a:r>
            <a:r>
              <a:rPr lang="en-US" sz="3600" dirty="0"/>
              <a:t> platen die </a:t>
            </a:r>
            <a:r>
              <a:rPr lang="en-US" sz="3600" dirty="0" err="1"/>
              <a:t>nog</a:t>
            </a:r>
            <a:r>
              <a:rPr lang="en-US" sz="3600" dirty="0"/>
              <a:t> steeds van </a:t>
            </a:r>
            <a:r>
              <a:rPr lang="en-US" sz="3600" dirty="0" err="1"/>
              <a:t>tijd</a:t>
            </a:r>
            <a:r>
              <a:rPr lang="en-US" sz="3600" dirty="0"/>
              <a:t> tot </a:t>
            </a:r>
            <a:r>
              <a:rPr lang="en-US" sz="3600" dirty="0" err="1"/>
              <a:t>tijd</a:t>
            </a:r>
            <a:r>
              <a:rPr lang="en-US" sz="3600" dirty="0"/>
              <a:t> </a:t>
            </a:r>
            <a:r>
              <a:rPr lang="en-US" sz="3600" dirty="0" err="1"/>
              <a:t>verschuiven</a:t>
            </a:r>
            <a:r>
              <a:rPr lang="en-US" sz="3600" dirty="0"/>
              <a:t>. </a:t>
            </a:r>
            <a:endParaRPr lang="nl-NL" sz="3600" dirty="0"/>
          </a:p>
        </p:txBody>
      </p:sp>
    </p:spTree>
    <p:extLst>
      <p:ext uri="{BB962C8B-B14F-4D97-AF65-F5344CB8AC3E}">
        <p14:creationId xmlns:p14="http://schemas.microsoft.com/office/powerpoint/2010/main" val="3465713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hotocopy/>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820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D6B89-86CF-4D1F-B12C-3C7321DD6A64}"/>
              </a:ext>
            </a:extLst>
          </p:cNvPr>
          <p:cNvSpPr>
            <a:spLocks noGrp="1"/>
          </p:cNvSpPr>
          <p:nvPr>
            <p:ph type="title"/>
          </p:nvPr>
        </p:nvSpPr>
        <p:spPr>
          <a:xfrm>
            <a:off x="149087" y="113334"/>
            <a:ext cx="10515600" cy="1325563"/>
          </a:xfrm>
        </p:spPr>
        <p:txBody>
          <a:bodyPr>
            <a:normAutofit/>
          </a:bodyPr>
          <a:lstStyle/>
          <a:p>
            <a:r>
              <a:rPr lang="en-US" sz="5400" b="1" dirty="0"/>
              <a:t>INHOUD</a:t>
            </a:r>
            <a:endParaRPr lang="nl-NL" sz="5400" b="1" dirty="0"/>
          </a:p>
        </p:txBody>
      </p:sp>
      <p:sp>
        <p:nvSpPr>
          <p:cNvPr id="3" name="Tijdelijke aanduiding voor inhoud 2">
            <a:extLst>
              <a:ext uri="{FF2B5EF4-FFF2-40B4-BE49-F238E27FC236}">
                <a16:creationId xmlns:a16="http://schemas.microsoft.com/office/drawing/2014/main" id="{35D11B3C-56A8-4DF9-B7D5-2CB9F4D40F39}"/>
              </a:ext>
            </a:extLst>
          </p:cNvPr>
          <p:cNvSpPr>
            <a:spLocks noGrp="1"/>
          </p:cNvSpPr>
          <p:nvPr>
            <p:ph idx="1"/>
          </p:nvPr>
        </p:nvSpPr>
        <p:spPr>
          <a:xfrm>
            <a:off x="149087" y="1613591"/>
            <a:ext cx="10515600" cy="4351338"/>
          </a:xfrm>
        </p:spPr>
        <p:txBody>
          <a:bodyPr>
            <a:normAutofit/>
          </a:bodyPr>
          <a:lstStyle/>
          <a:p>
            <a:r>
              <a:rPr lang="en-US" sz="3600" dirty="0"/>
              <a:t>De </a:t>
            </a:r>
            <a:r>
              <a:rPr lang="en-US" sz="3600" dirty="0" err="1"/>
              <a:t>zon</a:t>
            </a:r>
            <a:endParaRPr lang="en-US" sz="3600" dirty="0"/>
          </a:p>
          <a:p>
            <a:r>
              <a:rPr lang="en-US" sz="3600" dirty="0" err="1"/>
              <a:t>Planeten</a:t>
            </a:r>
            <a:endParaRPr lang="en-US" sz="3600" dirty="0"/>
          </a:p>
          <a:p>
            <a:r>
              <a:rPr lang="en-US" sz="3600" dirty="0"/>
              <a:t>De </a:t>
            </a:r>
            <a:r>
              <a:rPr lang="en-US" sz="3600" dirty="0" err="1"/>
              <a:t>maan</a:t>
            </a:r>
            <a:endParaRPr lang="en-US" sz="3600" dirty="0"/>
          </a:p>
          <a:p>
            <a:r>
              <a:rPr lang="en-US" sz="3600" dirty="0"/>
              <a:t>De </a:t>
            </a:r>
            <a:r>
              <a:rPr lang="en-US" sz="3600" dirty="0" err="1"/>
              <a:t>Aarde</a:t>
            </a:r>
            <a:endParaRPr lang="nl-NL" sz="3600" dirty="0"/>
          </a:p>
        </p:txBody>
      </p:sp>
    </p:spTree>
    <p:extLst>
      <p:ext uri="{BB962C8B-B14F-4D97-AF65-F5344CB8AC3E}">
        <p14:creationId xmlns:p14="http://schemas.microsoft.com/office/powerpoint/2010/main" val="285612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al 6">
            <a:extLst>
              <a:ext uri="{FF2B5EF4-FFF2-40B4-BE49-F238E27FC236}">
                <a16:creationId xmlns:a16="http://schemas.microsoft.com/office/drawing/2014/main" id="{48E0C03F-17D8-4E2F-9727-2D3403642CB2}"/>
              </a:ext>
            </a:extLst>
          </p:cNvPr>
          <p:cNvSpPr/>
          <p:nvPr/>
        </p:nvSpPr>
        <p:spPr>
          <a:xfrm>
            <a:off x="6312319" y="895385"/>
            <a:ext cx="5664332" cy="547891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C5D4DDC4-1DDD-4CE1-9BB3-2063028CC44B}"/>
              </a:ext>
            </a:extLst>
          </p:cNvPr>
          <p:cNvSpPr/>
          <p:nvPr/>
        </p:nvSpPr>
        <p:spPr>
          <a:xfrm>
            <a:off x="6576391" y="1020418"/>
            <a:ext cx="5151781" cy="516964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8182F41-AEDE-4557-B7BE-AD900BDFF23C}"/>
              </a:ext>
            </a:extLst>
          </p:cNvPr>
          <p:cNvSpPr>
            <a:spLocks noGrp="1"/>
          </p:cNvSpPr>
          <p:nvPr>
            <p:ph type="title"/>
          </p:nvPr>
        </p:nvSpPr>
        <p:spPr>
          <a:xfrm>
            <a:off x="96079" y="126586"/>
            <a:ext cx="10515600" cy="1325563"/>
          </a:xfrm>
        </p:spPr>
        <p:txBody>
          <a:bodyPr>
            <a:normAutofit/>
          </a:bodyPr>
          <a:lstStyle/>
          <a:p>
            <a:r>
              <a:rPr lang="en-US" sz="5400" b="1" dirty="0"/>
              <a:t>ATMOSFEER</a:t>
            </a:r>
            <a:endParaRPr lang="nl-NL" sz="5400" b="1" dirty="0"/>
          </a:p>
        </p:txBody>
      </p:sp>
      <p:sp>
        <p:nvSpPr>
          <p:cNvPr id="3" name="Tijdelijke aanduiding voor inhoud 2">
            <a:extLst>
              <a:ext uri="{FF2B5EF4-FFF2-40B4-BE49-F238E27FC236}">
                <a16:creationId xmlns:a16="http://schemas.microsoft.com/office/drawing/2014/main" id="{68C68E97-C0E7-42F6-A0AD-0392FFCCEE48}"/>
              </a:ext>
            </a:extLst>
          </p:cNvPr>
          <p:cNvSpPr>
            <a:spLocks noGrp="1"/>
          </p:cNvSpPr>
          <p:nvPr>
            <p:ph idx="1"/>
          </p:nvPr>
        </p:nvSpPr>
        <p:spPr>
          <a:xfrm>
            <a:off x="96079" y="1587086"/>
            <a:ext cx="4321176" cy="4351338"/>
          </a:xfrm>
        </p:spPr>
        <p:txBody>
          <a:bodyPr>
            <a:normAutofit/>
          </a:bodyPr>
          <a:lstStyle/>
          <a:p>
            <a:r>
              <a:rPr lang="en-US" sz="3600" dirty="0" err="1"/>
              <a:t>Troposfeer</a:t>
            </a:r>
            <a:endParaRPr lang="en-US" sz="3600" dirty="0"/>
          </a:p>
          <a:p>
            <a:r>
              <a:rPr lang="en-US" sz="3600" dirty="0" err="1"/>
              <a:t>Stratosfeer</a:t>
            </a:r>
            <a:endParaRPr lang="en-US" sz="3600" dirty="0"/>
          </a:p>
          <a:p>
            <a:r>
              <a:rPr lang="en-US" sz="3600" dirty="0" err="1"/>
              <a:t>Mesosfeer</a:t>
            </a:r>
            <a:endParaRPr lang="en-US" sz="3600" dirty="0"/>
          </a:p>
          <a:p>
            <a:r>
              <a:rPr lang="en-US" sz="3600" dirty="0" err="1"/>
              <a:t>Thermosfeer</a:t>
            </a:r>
            <a:endParaRPr lang="en-US" sz="3600" dirty="0"/>
          </a:p>
          <a:p>
            <a:r>
              <a:rPr lang="en-US" sz="3600" dirty="0" err="1"/>
              <a:t>Exosfeer</a:t>
            </a:r>
            <a:r>
              <a:rPr lang="en-US" sz="3600" dirty="0"/>
              <a:t> </a:t>
            </a:r>
          </a:p>
        </p:txBody>
      </p:sp>
      <p:sp>
        <p:nvSpPr>
          <p:cNvPr id="11" name="Ovaal 10">
            <a:extLst>
              <a:ext uri="{FF2B5EF4-FFF2-40B4-BE49-F238E27FC236}">
                <a16:creationId xmlns:a16="http://schemas.microsoft.com/office/drawing/2014/main" id="{DC19A418-BFFD-41F6-9DE2-FDE034729D1C}"/>
              </a:ext>
            </a:extLst>
          </p:cNvPr>
          <p:cNvSpPr/>
          <p:nvPr/>
        </p:nvSpPr>
        <p:spPr>
          <a:xfrm>
            <a:off x="6798365" y="1205948"/>
            <a:ext cx="4678017" cy="474427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9A0AC5A1-8799-47D0-B84E-998BFCBCCE23}"/>
              </a:ext>
            </a:extLst>
          </p:cNvPr>
          <p:cNvSpPr/>
          <p:nvPr/>
        </p:nvSpPr>
        <p:spPr>
          <a:xfrm>
            <a:off x="6997147" y="1431235"/>
            <a:ext cx="4320209" cy="437602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FC394B36-2A17-4FBA-95DA-FED71DA6F458}"/>
              </a:ext>
            </a:extLst>
          </p:cNvPr>
          <p:cNvSpPr/>
          <p:nvPr/>
        </p:nvSpPr>
        <p:spPr>
          <a:xfrm>
            <a:off x="7248940" y="1697808"/>
            <a:ext cx="3887576" cy="381406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16" name="Tekstvak 15">
            <a:extLst>
              <a:ext uri="{FF2B5EF4-FFF2-40B4-BE49-F238E27FC236}">
                <a16:creationId xmlns:a16="http://schemas.microsoft.com/office/drawing/2014/main" id="{D9FB816B-51BC-44E5-AF6B-082442F66CBB}"/>
              </a:ext>
            </a:extLst>
          </p:cNvPr>
          <p:cNvSpPr txBox="1"/>
          <p:nvPr/>
        </p:nvSpPr>
        <p:spPr>
          <a:xfrm>
            <a:off x="7234012" y="3381154"/>
            <a:ext cx="166704" cy="369332"/>
          </a:xfrm>
          <a:prstGeom prst="rect">
            <a:avLst/>
          </a:prstGeom>
          <a:noFill/>
        </p:spPr>
        <p:txBody>
          <a:bodyPr wrap="square" rtlCol="0">
            <a:spAutoFit/>
          </a:bodyPr>
          <a:lstStyle/>
          <a:p>
            <a:r>
              <a:rPr lang="en-US" dirty="0">
                <a:solidFill>
                  <a:srgbClr val="000000"/>
                </a:solidFill>
              </a:rPr>
              <a:t>T</a:t>
            </a:r>
            <a:endParaRPr lang="nl-NL" dirty="0">
              <a:solidFill>
                <a:srgbClr val="000000"/>
              </a:solidFill>
            </a:endParaRPr>
          </a:p>
        </p:txBody>
      </p:sp>
      <p:sp>
        <p:nvSpPr>
          <p:cNvPr id="19" name="Tekstvak 18">
            <a:extLst>
              <a:ext uri="{FF2B5EF4-FFF2-40B4-BE49-F238E27FC236}">
                <a16:creationId xmlns:a16="http://schemas.microsoft.com/office/drawing/2014/main" id="{DFA916A5-D3C2-4DE0-89AC-21480FBC67B7}"/>
              </a:ext>
            </a:extLst>
          </p:cNvPr>
          <p:cNvSpPr txBox="1"/>
          <p:nvPr/>
        </p:nvSpPr>
        <p:spPr>
          <a:xfrm>
            <a:off x="6985349" y="3557150"/>
            <a:ext cx="1284316" cy="369332"/>
          </a:xfrm>
          <a:prstGeom prst="rect">
            <a:avLst/>
          </a:prstGeom>
          <a:noFill/>
        </p:spPr>
        <p:txBody>
          <a:bodyPr wrap="square">
            <a:spAutoFit/>
          </a:bodyPr>
          <a:lstStyle/>
          <a:p>
            <a:r>
              <a:rPr lang="en-US" dirty="0">
                <a:solidFill>
                  <a:srgbClr val="000000"/>
                </a:solidFill>
              </a:rPr>
              <a:t>S</a:t>
            </a:r>
            <a:endParaRPr lang="nl-NL" dirty="0">
              <a:solidFill>
                <a:srgbClr val="000000"/>
              </a:solidFill>
            </a:endParaRPr>
          </a:p>
        </p:txBody>
      </p:sp>
      <p:sp>
        <p:nvSpPr>
          <p:cNvPr id="21" name="Tekstvak 20">
            <a:extLst>
              <a:ext uri="{FF2B5EF4-FFF2-40B4-BE49-F238E27FC236}">
                <a16:creationId xmlns:a16="http://schemas.microsoft.com/office/drawing/2014/main" id="{B9627C5D-2F6D-462E-AEE6-55A9B020554D}"/>
              </a:ext>
            </a:extLst>
          </p:cNvPr>
          <p:cNvSpPr txBox="1"/>
          <p:nvPr/>
        </p:nvSpPr>
        <p:spPr>
          <a:xfrm>
            <a:off x="6708889" y="3371620"/>
            <a:ext cx="326988" cy="369332"/>
          </a:xfrm>
          <a:prstGeom prst="rect">
            <a:avLst/>
          </a:prstGeom>
          <a:noFill/>
        </p:spPr>
        <p:txBody>
          <a:bodyPr wrap="square">
            <a:spAutoFit/>
          </a:bodyPr>
          <a:lstStyle/>
          <a:p>
            <a:r>
              <a:rPr lang="en-US" dirty="0">
                <a:solidFill>
                  <a:srgbClr val="000000"/>
                </a:solidFill>
              </a:rPr>
              <a:t>M</a:t>
            </a:r>
            <a:endParaRPr lang="nl-NL" dirty="0">
              <a:solidFill>
                <a:srgbClr val="000000"/>
              </a:solidFill>
            </a:endParaRPr>
          </a:p>
        </p:txBody>
      </p:sp>
      <p:sp>
        <p:nvSpPr>
          <p:cNvPr id="23" name="Tekstvak 22">
            <a:extLst>
              <a:ext uri="{FF2B5EF4-FFF2-40B4-BE49-F238E27FC236}">
                <a16:creationId xmlns:a16="http://schemas.microsoft.com/office/drawing/2014/main" id="{D86D7470-9087-425A-AF62-BCEE2490C6DF}"/>
              </a:ext>
            </a:extLst>
          </p:cNvPr>
          <p:cNvSpPr txBox="1"/>
          <p:nvPr/>
        </p:nvSpPr>
        <p:spPr>
          <a:xfrm>
            <a:off x="6492699" y="3578953"/>
            <a:ext cx="517783" cy="369332"/>
          </a:xfrm>
          <a:prstGeom prst="rect">
            <a:avLst/>
          </a:prstGeom>
          <a:noFill/>
        </p:spPr>
        <p:txBody>
          <a:bodyPr wrap="square">
            <a:spAutoFit/>
          </a:bodyPr>
          <a:lstStyle/>
          <a:p>
            <a:r>
              <a:rPr lang="en-US" dirty="0">
                <a:solidFill>
                  <a:srgbClr val="000000"/>
                </a:solidFill>
              </a:rPr>
              <a:t>Th</a:t>
            </a:r>
            <a:endParaRPr lang="nl-NL" dirty="0">
              <a:solidFill>
                <a:srgbClr val="000000"/>
              </a:solidFill>
            </a:endParaRPr>
          </a:p>
        </p:txBody>
      </p:sp>
      <p:sp>
        <p:nvSpPr>
          <p:cNvPr id="22" name="Tekstvak 21">
            <a:extLst>
              <a:ext uri="{FF2B5EF4-FFF2-40B4-BE49-F238E27FC236}">
                <a16:creationId xmlns:a16="http://schemas.microsoft.com/office/drawing/2014/main" id="{1E0EEC6C-04B0-46D8-BAE8-6CDC3739CACF}"/>
              </a:ext>
            </a:extLst>
          </p:cNvPr>
          <p:cNvSpPr txBox="1"/>
          <p:nvPr/>
        </p:nvSpPr>
        <p:spPr>
          <a:xfrm>
            <a:off x="6266301" y="3371620"/>
            <a:ext cx="517783" cy="369332"/>
          </a:xfrm>
          <a:prstGeom prst="rect">
            <a:avLst/>
          </a:prstGeom>
          <a:noFill/>
        </p:spPr>
        <p:txBody>
          <a:bodyPr wrap="square">
            <a:spAutoFit/>
          </a:bodyPr>
          <a:lstStyle/>
          <a:p>
            <a:r>
              <a:rPr lang="en-US" dirty="0">
                <a:solidFill>
                  <a:srgbClr val="000000"/>
                </a:solidFill>
              </a:rPr>
              <a:t>E</a:t>
            </a:r>
            <a:endParaRPr lang="nl-NL" dirty="0">
              <a:solidFill>
                <a:srgbClr val="000000"/>
              </a:solidFill>
            </a:endParaRPr>
          </a:p>
        </p:txBody>
      </p:sp>
      <p:pic>
        <p:nvPicPr>
          <p:cNvPr id="14" name="Afbeelding 13">
            <a:extLst>
              <a:ext uri="{FF2B5EF4-FFF2-40B4-BE49-F238E27FC236}">
                <a16:creationId xmlns:a16="http://schemas.microsoft.com/office/drawing/2014/main" id="{6418DD17-6FE0-43BB-BBAE-149BBBC31851}"/>
              </a:ext>
            </a:extLst>
          </p:cNvPr>
          <p:cNvPicPr>
            <a:picLocks noChangeAspect="1"/>
          </p:cNvPicPr>
          <p:nvPr/>
        </p:nvPicPr>
        <p:blipFill>
          <a:blip r:embed="rId4"/>
          <a:stretch>
            <a:fillRect/>
          </a:stretch>
        </p:blipFill>
        <p:spPr>
          <a:xfrm>
            <a:off x="7465279" y="1834861"/>
            <a:ext cx="3458818" cy="3556503"/>
          </a:xfrm>
          <a:prstGeom prst="ellipse">
            <a:avLst/>
          </a:prstGeom>
        </p:spPr>
      </p:pic>
    </p:spTree>
    <p:extLst>
      <p:ext uri="{BB962C8B-B14F-4D97-AF65-F5344CB8AC3E}">
        <p14:creationId xmlns:p14="http://schemas.microsoft.com/office/powerpoint/2010/main" val="385990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5"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478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82F41-AEDE-4557-B7BE-AD900BDFF23C}"/>
              </a:ext>
            </a:extLst>
          </p:cNvPr>
          <p:cNvSpPr>
            <a:spLocks noGrp="1"/>
          </p:cNvSpPr>
          <p:nvPr>
            <p:ph type="title"/>
          </p:nvPr>
        </p:nvSpPr>
        <p:spPr>
          <a:xfrm>
            <a:off x="96079" y="126586"/>
            <a:ext cx="10515600" cy="1325563"/>
          </a:xfrm>
        </p:spPr>
        <p:txBody>
          <a:bodyPr>
            <a:normAutofit/>
          </a:bodyPr>
          <a:lstStyle/>
          <a:p>
            <a:r>
              <a:rPr lang="nl-NL" sz="5400" b="1" dirty="0">
                <a:cs typeface="Calibri Light"/>
              </a:rPr>
              <a:t>DE OPDRACHT</a:t>
            </a:r>
            <a:endParaRPr lang="nl-NL" sz="5400" b="1" dirty="0"/>
          </a:p>
        </p:txBody>
      </p:sp>
      <p:sp>
        <p:nvSpPr>
          <p:cNvPr id="3" name="Tijdelijke aanduiding voor inhoud 2">
            <a:extLst>
              <a:ext uri="{FF2B5EF4-FFF2-40B4-BE49-F238E27FC236}">
                <a16:creationId xmlns:a16="http://schemas.microsoft.com/office/drawing/2014/main" id="{68C68E97-C0E7-42F6-A0AD-0392FFCCEE48}"/>
              </a:ext>
            </a:extLst>
          </p:cNvPr>
          <p:cNvSpPr>
            <a:spLocks noGrp="1"/>
          </p:cNvSpPr>
          <p:nvPr>
            <p:ph idx="1"/>
          </p:nvPr>
        </p:nvSpPr>
        <p:spPr>
          <a:xfrm>
            <a:off x="96079" y="1587086"/>
            <a:ext cx="5194092" cy="4351338"/>
          </a:xfrm>
        </p:spPr>
        <p:txBody>
          <a:bodyPr vert="horz" lIns="91440" tIns="45720" rIns="91440" bIns="45720" rtlCol="0" anchor="t">
            <a:normAutofit/>
          </a:bodyPr>
          <a:lstStyle/>
          <a:p>
            <a:pPr marL="0" indent="0">
              <a:buNone/>
            </a:pPr>
            <a:r>
              <a:rPr lang="nl-NL" sz="3600" dirty="0">
                <a:cs typeface="Calibri" panose="020F0502020204030204"/>
              </a:rPr>
              <a:t>Op schaal een model maken van:</a:t>
            </a:r>
          </a:p>
          <a:p>
            <a:pPr marL="0" indent="0">
              <a:buNone/>
            </a:pPr>
            <a:r>
              <a:rPr lang="nl-NL" sz="3600" dirty="0">
                <a:cs typeface="Calibri" panose="020F0502020204030204"/>
              </a:rPr>
              <a:t>1. Ons zonnestelsel met de </a:t>
            </a:r>
            <a:r>
              <a:rPr lang="nl-NL" sz="3600">
                <a:cs typeface="Calibri" panose="020F0502020204030204"/>
              </a:rPr>
              <a:t>zon en alle planeten.</a:t>
            </a:r>
          </a:p>
          <a:p>
            <a:pPr marL="0" indent="0">
              <a:buNone/>
            </a:pPr>
            <a:r>
              <a:rPr lang="nl-NL" sz="3600" dirty="0">
                <a:cs typeface="Calibri" panose="020F0502020204030204"/>
              </a:rPr>
              <a:t>Of</a:t>
            </a:r>
          </a:p>
          <a:p>
            <a:pPr marL="0" indent="0">
              <a:buNone/>
            </a:pPr>
            <a:r>
              <a:rPr lang="nl-NL" sz="3600" dirty="0">
                <a:cs typeface="Calibri" panose="020F0502020204030204"/>
              </a:rPr>
              <a:t>2. De aarde met al zijn </a:t>
            </a:r>
            <a:r>
              <a:rPr lang="nl-NL" sz="3600">
                <a:cs typeface="Calibri" panose="020F0502020204030204"/>
              </a:rPr>
              <a:t>lagen en atmosfeer.</a:t>
            </a:r>
          </a:p>
        </p:txBody>
      </p:sp>
    </p:spTree>
    <p:extLst>
      <p:ext uri="{BB962C8B-B14F-4D97-AF65-F5344CB8AC3E}">
        <p14:creationId xmlns:p14="http://schemas.microsoft.com/office/powerpoint/2010/main" val="3742038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D6B89-86CF-4D1F-B12C-3C7321DD6A64}"/>
              </a:ext>
            </a:extLst>
          </p:cNvPr>
          <p:cNvSpPr>
            <a:spLocks noGrp="1"/>
          </p:cNvSpPr>
          <p:nvPr>
            <p:ph type="title"/>
          </p:nvPr>
        </p:nvSpPr>
        <p:spPr>
          <a:xfrm>
            <a:off x="149087" y="113334"/>
            <a:ext cx="10515600" cy="1325563"/>
          </a:xfrm>
        </p:spPr>
        <p:txBody>
          <a:bodyPr>
            <a:normAutofit/>
          </a:bodyPr>
          <a:lstStyle/>
          <a:p>
            <a:r>
              <a:rPr lang="en-US" sz="5400" b="1" dirty="0">
                <a:cs typeface="Calibri Light"/>
              </a:rPr>
              <a:t>ZONNESTELSEL</a:t>
            </a:r>
            <a:endParaRPr lang="nl-NL" sz="5400" b="1">
              <a:cs typeface="Calibri Light"/>
            </a:endParaRPr>
          </a:p>
        </p:txBody>
      </p:sp>
      <p:sp>
        <p:nvSpPr>
          <p:cNvPr id="4" name="Tekstvak 3">
            <a:extLst>
              <a:ext uri="{FF2B5EF4-FFF2-40B4-BE49-F238E27FC236}">
                <a16:creationId xmlns:a16="http://schemas.microsoft.com/office/drawing/2014/main" id="{C70DA20D-14BB-4F93-9144-7E9423FDBDFD}"/>
              </a:ext>
            </a:extLst>
          </p:cNvPr>
          <p:cNvSpPr txBox="1"/>
          <p:nvPr/>
        </p:nvSpPr>
        <p:spPr>
          <a:xfrm>
            <a:off x="429491" y="1699577"/>
            <a:ext cx="5985164" cy="4236890"/>
          </a:xfrm>
          <a:prstGeom prst="rect">
            <a:avLst/>
          </a:prstGeom>
          <a:noFill/>
        </p:spPr>
        <p:txBody>
          <a:bodyPr wrap="square" rtlCol="0">
            <a:spAutoFit/>
          </a:bodyPr>
          <a:lstStyle/>
          <a:p>
            <a:endParaRPr lang="nl-NL" dirty="0"/>
          </a:p>
        </p:txBody>
      </p:sp>
      <p:sp>
        <p:nvSpPr>
          <p:cNvPr id="5" name="Tijdelijke aanduiding voor inhoud 4">
            <a:extLst>
              <a:ext uri="{FF2B5EF4-FFF2-40B4-BE49-F238E27FC236}">
                <a16:creationId xmlns:a16="http://schemas.microsoft.com/office/drawing/2014/main" id="{F2AF3DA9-8630-4715-8B0E-31119F03B177}"/>
              </a:ext>
            </a:extLst>
          </p:cNvPr>
          <p:cNvSpPr>
            <a:spLocks noGrp="1"/>
          </p:cNvSpPr>
          <p:nvPr>
            <p:ph idx="1"/>
          </p:nvPr>
        </p:nvSpPr>
        <p:spPr>
          <a:xfrm>
            <a:off x="205596" y="1437436"/>
            <a:ext cx="6377152" cy="4351338"/>
          </a:xfrm>
        </p:spPr>
        <p:txBody>
          <a:bodyPr vert="horz" lIns="91440" tIns="45720" rIns="91440" bIns="45720" rtlCol="0" anchor="t">
            <a:normAutofit/>
          </a:bodyPr>
          <a:lstStyle/>
          <a:p>
            <a:pPr marL="0" indent="0">
              <a:buNone/>
            </a:pPr>
            <a:r>
              <a:rPr lang="nl-NL" sz="3600" dirty="0">
                <a:cs typeface="Calibri"/>
              </a:rPr>
              <a:t>De zon en de groep planeten die daar om heen draaien, inclusief manen, kometen, asteroïden en eventuele andere planetaire objecten. </a:t>
            </a:r>
          </a:p>
        </p:txBody>
      </p:sp>
    </p:spTree>
    <p:extLst>
      <p:ext uri="{BB962C8B-B14F-4D97-AF65-F5344CB8AC3E}">
        <p14:creationId xmlns:p14="http://schemas.microsoft.com/office/powerpoint/2010/main" val="2143338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n PNG Images &amp; PSDs for Download | PixelSquid - S107111408">
            <a:extLst>
              <a:ext uri="{FF2B5EF4-FFF2-40B4-BE49-F238E27FC236}">
                <a16:creationId xmlns:a16="http://schemas.microsoft.com/office/drawing/2014/main" id="{C5541C5F-EF02-4515-9C6F-3294141D104F}"/>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3991" y="-771310"/>
            <a:ext cx="3273608" cy="328798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EED6B89-86CF-4D1F-B12C-3C7321DD6A64}"/>
              </a:ext>
            </a:extLst>
          </p:cNvPr>
          <p:cNvSpPr>
            <a:spLocks noGrp="1"/>
          </p:cNvSpPr>
          <p:nvPr>
            <p:ph type="title"/>
          </p:nvPr>
        </p:nvSpPr>
        <p:spPr>
          <a:xfrm>
            <a:off x="149087" y="113334"/>
            <a:ext cx="10515600" cy="1325563"/>
          </a:xfrm>
        </p:spPr>
        <p:txBody>
          <a:bodyPr>
            <a:normAutofit/>
          </a:bodyPr>
          <a:lstStyle/>
          <a:p>
            <a:r>
              <a:rPr lang="en-US" sz="5400" b="1" dirty="0"/>
              <a:t>DE ZON</a:t>
            </a:r>
            <a:endParaRPr lang="nl-NL" sz="5400" b="1" dirty="0"/>
          </a:p>
        </p:txBody>
      </p:sp>
      <p:sp>
        <p:nvSpPr>
          <p:cNvPr id="4" name="Tekstvak 3">
            <a:extLst>
              <a:ext uri="{FF2B5EF4-FFF2-40B4-BE49-F238E27FC236}">
                <a16:creationId xmlns:a16="http://schemas.microsoft.com/office/drawing/2014/main" id="{C70DA20D-14BB-4F93-9144-7E9423FDBDFD}"/>
              </a:ext>
            </a:extLst>
          </p:cNvPr>
          <p:cNvSpPr txBox="1"/>
          <p:nvPr/>
        </p:nvSpPr>
        <p:spPr>
          <a:xfrm>
            <a:off x="149087" y="1901402"/>
            <a:ext cx="4552131" cy="2308324"/>
          </a:xfrm>
          <a:prstGeom prst="rect">
            <a:avLst/>
          </a:prstGeom>
          <a:noFill/>
        </p:spPr>
        <p:txBody>
          <a:bodyPr wrap="square" lIns="91440" tIns="45720" rIns="91440" bIns="45720" rtlCol="0" anchor="t">
            <a:spAutoFit/>
          </a:bodyPr>
          <a:lstStyle/>
          <a:p>
            <a:r>
              <a:rPr lang="nl-NL" sz="3600" dirty="0">
                <a:cs typeface="Calibri"/>
              </a:rPr>
              <a:t>De Zon is 110 keer groter dan de Aarde en heeft een temperatuur van zo'n 6000 graden.</a:t>
            </a:r>
          </a:p>
        </p:txBody>
      </p:sp>
    </p:spTree>
    <p:extLst>
      <p:ext uri="{BB962C8B-B14F-4D97-AF65-F5344CB8AC3E}">
        <p14:creationId xmlns:p14="http://schemas.microsoft.com/office/powerpoint/2010/main" val="304571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3000"/>
          </a:stretch>
        </a:blipFill>
        <a:effectLst/>
      </p:bgPr>
    </p:bg>
    <p:spTree>
      <p:nvGrpSpPr>
        <p:cNvPr id="1" name=""/>
        <p:cNvGrpSpPr/>
        <p:nvPr/>
      </p:nvGrpSpPr>
      <p:grpSpPr>
        <a:xfrm>
          <a:off x="0" y="0"/>
          <a:ext cx="0" cy="0"/>
          <a:chOff x="0" y="0"/>
          <a:chExt cx="0" cy="0"/>
        </a:xfrm>
      </p:grpSpPr>
      <p:pic>
        <p:nvPicPr>
          <p:cNvPr id="1028" name="Picture 4" descr="Encore - Seasons from Space - EPOD - a service of USRA">
            <a:extLst>
              <a:ext uri="{FF2B5EF4-FFF2-40B4-BE49-F238E27FC236}">
                <a16:creationId xmlns:a16="http://schemas.microsoft.com/office/drawing/2014/main" id="{E53AA27F-DE44-4760-982A-4B305F588A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26"/>
          <a:stretch/>
        </p:blipFill>
        <p:spPr bwMode="auto">
          <a:xfrm>
            <a:off x="0" y="0"/>
            <a:ext cx="539363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EED6B89-86CF-4D1F-B12C-3C7321DD6A64}"/>
              </a:ext>
            </a:extLst>
          </p:cNvPr>
          <p:cNvSpPr>
            <a:spLocks noGrp="1"/>
          </p:cNvSpPr>
          <p:nvPr>
            <p:ph type="title"/>
          </p:nvPr>
        </p:nvSpPr>
        <p:spPr>
          <a:xfrm>
            <a:off x="347870" y="342624"/>
            <a:ext cx="10515600" cy="1325563"/>
          </a:xfrm>
        </p:spPr>
        <p:txBody>
          <a:bodyPr>
            <a:normAutofit/>
          </a:bodyPr>
          <a:lstStyle/>
          <a:p>
            <a:r>
              <a:rPr lang="nl-NL" sz="5400" b="1" dirty="0">
                <a:cs typeface="Calibri Light"/>
              </a:rPr>
              <a:t>SEIZOENEN</a:t>
            </a:r>
            <a:endParaRPr lang="nl-NL" b="1" dirty="0">
              <a:cs typeface="Calibri Light" panose="020F0302020204030204"/>
            </a:endParaRPr>
          </a:p>
        </p:txBody>
      </p:sp>
      <p:sp>
        <p:nvSpPr>
          <p:cNvPr id="3" name="Tijdelijke aanduiding voor inhoud 2">
            <a:extLst>
              <a:ext uri="{FF2B5EF4-FFF2-40B4-BE49-F238E27FC236}">
                <a16:creationId xmlns:a16="http://schemas.microsoft.com/office/drawing/2014/main" id="{35D11B3C-56A8-4DF9-B7D5-2CB9F4D40F39}"/>
              </a:ext>
            </a:extLst>
          </p:cNvPr>
          <p:cNvSpPr>
            <a:spLocks noGrp="1"/>
          </p:cNvSpPr>
          <p:nvPr>
            <p:ph idx="1"/>
          </p:nvPr>
        </p:nvSpPr>
        <p:spPr>
          <a:xfrm>
            <a:off x="1845365" y="2514740"/>
            <a:ext cx="4122876" cy="3302965"/>
          </a:xfrm>
        </p:spPr>
        <p:txBody>
          <a:bodyPr>
            <a:normAutofit/>
          </a:bodyPr>
          <a:lstStyle/>
          <a:p>
            <a:pPr marL="0" indent="0">
              <a:buNone/>
            </a:pPr>
            <a:r>
              <a:rPr lang="en-US" sz="3600" dirty="0"/>
              <a:t>De </a:t>
            </a:r>
            <a:r>
              <a:rPr lang="en-US" sz="3600" dirty="0" err="1"/>
              <a:t>aarde</a:t>
            </a:r>
            <a:r>
              <a:rPr lang="en-US" sz="3600" dirty="0"/>
              <a:t> </a:t>
            </a:r>
            <a:r>
              <a:rPr lang="en-US" sz="3600" dirty="0" err="1"/>
              <a:t>draait</a:t>
            </a:r>
            <a:r>
              <a:rPr lang="en-US" sz="3600" dirty="0"/>
              <a:t> om de </a:t>
            </a:r>
            <a:r>
              <a:rPr lang="en-US" sz="3600" dirty="0" err="1"/>
              <a:t>zon</a:t>
            </a:r>
            <a:r>
              <a:rPr lang="en-US" sz="3600" dirty="0"/>
              <a:t> in </a:t>
            </a:r>
            <a:r>
              <a:rPr lang="en-US" sz="3600" dirty="0" err="1"/>
              <a:t>een</a:t>
            </a:r>
            <a:r>
              <a:rPr lang="en-US" sz="3600" dirty="0"/>
              <a:t> </a:t>
            </a:r>
            <a:r>
              <a:rPr lang="en-US" sz="3600" dirty="0" err="1"/>
              <a:t>ellips</a:t>
            </a:r>
            <a:r>
              <a:rPr lang="en-US" sz="3600" dirty="0"/>
              <a:t> </a:t>
            </a:r>
            <a:r>
              <a:rPr lang="en-US" sz="3600" dirty="0" err="1"/>
              <a:t>terwijl</a:t>
            </a:r>
            <a:r>
              <a:rPr lang="en-US" sz="3600" dirty="0"/>
              <a:t> </a:t>
            </a:r>
            <a:r>
              <a:rPr lang="en-US" sz="3600" dirty="0" err="1"/>
              <a:t>hij</a:t>
            </a:r>
            <a:r>
              <a:rPr lang="en-US" sz="3600" dirty="0"/>
              <a:t> </a:t>
            </a:r>
            <a:r>
              <a:rPr lang="en-US" sz="3600" dirty="0" err="1"/>
              <a:t>zelf</a:t>
            </a:r>
            <a:r>
              <a:rPr lang="en-US" sz="3600" dirty="0"/>
              <a:t> </a:t>
            </a:r>
            <a:r>
              <a:rPr lang="en-US" sz="3600" dirty="0" err="1"/>
              <a:t>scheef</a:t>
            </a:r>
            <a:r>
              <a:rPr lang="en-US" sz="3600" dirty="0"/>
              <a:t> </a:t>
            </a:r>
            <a:r>
              <a:rPr lang="en-US" sz="3600" dirty="0" err="1"/>
              <a:t>staat</a:t>
            </a:r>
            <a:r>
              <a:rPr lang="en-US" sz="3600" dirty="0"/>
              <a:t>.</a:t>
            </a:r>
            <a:endParaRPr lang="nl-NL" sz="3600" dirty="0"/>
          </a:p>
        </p:txBody>
      </p:sp>
    </p:spTree>
    <p:extLst>
      <p:ext uri="{BB962C8B-B14F-4D97-AF65-F5344CB8AC3E}">
        <p14:creationId xmlns:p14="http://schemas.microsoft.com/office/powerpoint/2010/main" val="194303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D6B89-86CF-4D1F-B12C-3C7321DD6A64}"/>
              </a:ext>
            </a:extLst>
          </p:cNvPr>
          <p:cNvSpPr>
            <a:spLocks noGrp="1"/>
          </p:cNvSpPr>
          <p:nvPr>
            <p:ph type="title"/>
          </p:nvPr>
        </p:nvSpPr>
        <p:spPr>
          <a:xfrm>
            <a:off x="149087" y="113334"/>
            <a:ext cx="10515600" cy="1325563"/>
          </a:xfrm>
        </p:spPr>
        <p:txBody>
          <a:bodyPr>
            <a:normAutofit/>
          </a:bodyPr>
          <a:lstStyle/>
          <a:p>
            <a:r>
              <a:rPr lang="nl-NL" sz="5400" b="1" dirty="0">
                <a:cs typeface="Calibri Light"/>
              </a:rPr>
              <a:t>PLANETEN</a:t>
            </a:r>
            <a:endParaRPr lang="nl-NL" sz="4800">
              <a:cs typeface="Calibri Light" panose="020F0302020204030204"/>
            </a:endParaRPr>
          </a:p>
        </p:txBody>
      </p:sp>
      <p:sp>
        <p:nvSpPr>
          <p:cNvPr id="3" name="Tijdelijke aanduiding voor inhoud 2">
            <a:extLst>
              <a:ext uri="{FF2B5EF4-FFF2-40B4-BE49-F238E27FC236}">
                <a16:creationId xmlns:a16="http://schemas.microsoft.com/office/drawing/2014/main" id="{35D11B3C-56A8-4DF9-B7D5-2CB9F4D40F39}"/>
              </a:ext>
            </a:extLst>
          </p:cNvPr>
          <p:cNvSpPr>
            <a:spLocks noGrp="1"/>
          </p:cNvSpPr>
          <p:nvPr>
            <p:ph idx="1"/>
          </p:nvPr>
        </p:nvSpPr>
        <p:spPr>
          <a:xfrm>
            <a:off x="149087" y="1438706"/>
            <a:ext cx="3045502" cy="4351338"/>
          </a:xfrm>
        </p:spPr>
        <p:txBody>
          <a:bodyPr vert="horz" lIns="91440" tIns="45720" rIns="91440" bIns="45720" rtlCol="0" anchor="t">
            <a:noAutofit/>
          </a:bodyPr>
          <a:lstStyle/>
          <a:p>
            <a:r>
              <a:rPr lang="nl-NL" sz="3600" dirty="0">
                <a:cs typeface="Calibri"/>
              </a:rPr>
              <a:t>Mercurius</a:t>
            </a:r>
          </a:p>
          <a:p>
            <a:r>
              <a:rPr lang="nl-NL" sz="3600" dirty="0">
                <a:cs typeface="Calibri"/>
              </a:rPr>
              <a:t>Venus</a:t>
            </a:r>
          </a:p>
          <a:p>
            <a:r>
              <a:rPr lang="nl-NL" sz="3600" dirty="0">
                <a:cs typeface="Calibri"/>
              </a:rPr>
              <a:t>Aarde</a:t>
            </a:r>
          </a:p>
          <a:p>
            <a:r>
              <a:rPr lang="nl-NL" sz="3600" dirty="0">
                <a:cs typeface="Calibri"/>
              </a:rPr>
              <a:t>Mars</a:t>
            </a:r>
          </a:p>
          <a:p>
            <a:endParaRPr lang="nl-NL" dirty="0">
              <a:cs typeface="Calibri"/>
            </a:endParaRPr>
          </a:p>
        </p:txBody>
      </p:sp>
      <p:sp>
        <p:nvSpPr>
          <p:cNvPr id="4" name="Tekstvak 3">
            <a:extLst>
              <a:ext uri="{FF2B5EF4-FFF2-40B4-BE49-F238E27FC236}">
                <a16:creationId xmlns:a16="http://schemas.microsoft.com/office/drawing/2014/main" id="{CAB18873-57CE-4C25-A0DD-8CF55D78C954}"/>
              </a:ext>
            </a:extLst>
          </p:cNvPr>
          <p:cNvSpPr txBox="1"/>
          <p:nvPr/>
        </p:nvSpPr>
        <p:spPr>
          <a:xfrm>
            <a:off x="2513351" y="3425252"/>
            <a:ext cx="2743200" cy="27484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nl-NL" sz="3600" dirty="0"/>
              <a:t>Jupiter</a:t>
            </a:r>
            <a:endParaRPr lang="en-US" sz="3600" dirty="0">
              <a:ea typeface="+mn-lt"/>
              <a:cs typeface="+mn-lt"/>
            </a:endParaRPr>
          </a:p>
          <a:p>
            <a:pPr marL="285750" indent="-285750">
              <a:lnSpc>
                <a:spcPct val="90000"/>
              </a:lnSpc>
              <a:spcBef>
                <a:spcPts val="1000"/>
              </a:spcBef>
              <a:buFont typeface="Arial"/>
              <a:buChar char="•"/>
            </a:pPr>
            <a:r>
              <a:rPr lang="nl-NL" sz="3600" dirty="0">
                <a:ea typeface="+mn-lt"/>
                <a:cs typeface="+mn-lt"/>
              </a:rPr>
              <a:t>Saturnus</a:t>
            </a:r>
            <a:endParaRPr lang="en-US" sz="3600" dirty="0">
              <a:ea typeface="+mn-lt"/>
              <a:cs typeface="+mn-lt"/>
            </a:endParaRPr>
          </a:p>
          <a:p>
            <a:pPr marL="285750" indent="-285750">
              <a:lnSpc>
                <a:spcPct val="90000"/>
              </a:lnSpc>
              <a:spcBef>
                <a:spcPts val="1000"/>
              </a:spcBef>
              <a:buFont typeface="Arial"/>
              <a:buChar char="•"/>
            </a:pPr>
            <a:r>
              <a:rPr lang="nl-NL" sz="3600" dirty="0">
                <a:ea typeface="+mn-lt"/>
                <a:cs typeface="+mn-lt"/>
              </a:rPr>
              <a:t>Uranus</a:t>
            </a:r>
            <a:endParaRPr lang="en-US" sz="3600" dirty="0">
              <a:ea typeface="+mn-lt"/>
              <a:cs typeface="+mn-lt"/>
            </a:endParaRPr>
          </a:p>
          <a:p>
            <a:pPr marL="285750" indent="-285750">
              <a:lnSpc>
                <a:spcPct val="90000"/>
              </a:lnSpc>
              <a:spcBef>
                <a:spcPts val="1000"/>
              </a:spcBef>
              <a:buFont typeface="Arial"/>
              <a:buChar char="•"/>
            </a:pPr>
            <a:r>
              <a:rPr lang="nl-NL" sz="3600" dirty="0">
                <a:ea typeface="+mn-lt"/>
                <a:cs typeface="+mn-lt"/>
              </a:rPr>
              <a:t>Neptunus</a:t>
            </a:r>
            <a:endParaRPr lang="en-US" sz="3600" dirty="0">
              <a:ea typeface="+mn-lt"/>
              <a:cs typeface="+mn-lt"/>
            </a:endParaRPr>
          </a:p>
          <a:p>
            <a:pPr algn="l"/>
            <a:endParaRPr lang="nl-NL" dirty="0">
              <a:cs typeface="Calibri"/>
            </a:endParaRPr>
          </a:p>
        </p:txBody>
      </p:sp>
    </p:spTree>
    <p:extLst>
      <p:ext uri="{BB962C8B-B14F-4D97-AF65-F5344CB8AC3E}">
        <p14:creationId xmlns:p14="http://schemas.microsoft.com/office/powerpoint/2010/main" val="330491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Afbeelding 7" descr="Afbeelding met donker, zitten, tafel, water&#10;&#10;Automatisch gegenereerde beschrijving">
            <a:extLst>
              <a:ext uri="{FF2B5EF4-FFF2-40B4-BE49-F238E27FC236}">
                <a16:creationId xmlns:a16="http://schemas.microsoft.com/office/drawing/2014/main" id="{2D1A9489-768A-4DE2-8A4C-28BBBF9867C1}"/>
              </a:ext>
            </a:extLst>
          </p:cNvPr>
          <p:cNvPicPr>
            <a:picLocks noGrp="1" noChangeAspect="1"/>
          </p:cNvPicPr>
          <p:nvPr>
            <p:ph idx="1"/>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66882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Afbeelding met foto, zitten, groot, vogel&#10;&#10;Automatisch gegenereerde beschrijving">
            <a:extLst>
              <a:ext uri="{FF2B5EF4-FFF2-40B4-BE49-F238E27FC236}">
                <a16:creationId xmlns:a16="http://schemas.microsoft.com/office/drawing/2014/main" id="{EA4C090F-75B8-4D97-BBFC-517B8D2B8BA2}"/>
              </a:ext>
            </a:extLst>
          </p:cNvPr>
          <p:cNvPicPr>
            <a:picLocks noGrp="1" noChangeAspect="1"/>
          </p:cNvPicPr>
          <p:nvPr>
            <p:ph idx="1"/>
          </p:nvPr>
        </p:nvPicPr>
        <p:blipFill>
          <a:blip r:embed="rId3"/>
          <a:stretch>
            <a:fillRect/>
          </a:stretch>
        </p:blipFill>
        <p:spPr>
          <a:xfrm>
            <a:off x="2368577" y="3327"/>
            <a:ext cx="2122848" cy="2108471"/>
          </a:xfrm>
        </p:spPr>
      </p:pic>
      <p:sp>
        <p:nvSpPr>
          <p:cNvPr id="2" name="Titel 1">
            <a:extLst>
              <a:ext uri="{FF2B5EF4-FFF2-40B4-BE49-F238E27FC236}">
                <a16:creationId xmlns:a16="http://schemas.microsoft.com/office/drawing/2014/main" id="{7EED6B89-86CF-4D1F-B12C-3C7321DD6A64}"/>
              </a:ext>
            </a:extLst>
          </p:cNvPr>
          <p:cNvSpPr>
            <a:spLocks noGrp="1"/>
          </p:cNvSpPr>
          <p:nvPr>
            <p:ph type="title"/>
          </p:nvPr>
        </p:nvSpPr>
        <p:spPr>
          <a:xfrm>
            <a:off x="149087" y="113334"/>
            <a:ext cx="10515600" cy="1325563"/>
          </a:xfrm>
        </p:spPr>
        <p:txBody>
          <a:bodyPr>
            <a:normAutofit/>
          </a:bodyPr>
          <a:lstStyle/>
          <a:p>
            <a:r>
              <a:rPr lang="nl-NL" sz="5400" b="1" dirty="0">
                <a:cs typeface="Calibri Light"/>
              </a:rPr>
              <a:t>DE MAAN</a:t>
            </a:r>
            <a:endParaRPr lang="nl-NL" b="1">
              <a:cs typeface="Calibri Light" panose="020F0302020204030204"/>
            </a:endParaRPr>
          </a:p>
        </p:txBody>
      </p:sp>
      <p:sp>
        <p:nvSpPr>
          <p:cNvPr id="3" name="Tekstvak 2">
            <a:extLst>
              <a:ext uri="{FF2B5EF4-FFF2-40B4-BE49-F238E27FC236}">
                <a16:creationId xmlns:a16="http://schemas.microsoft.com/office/drawing/2014/main" id="{C44B862E-8B01-474B-8AA9-2B9FAA64E356}"/>
              </a:ext>
            </a:extLst>
          </p:cNvPr>
          <p:cNvSpPr txBox="1"/>
          <p:nvPr/>
        </p:nvSpPr>
        <p:spPr>
          <a:xfrm>
            <a:off x="152400" y="198869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dirty="0">
              <a:cs typeface="Calibri"/>
            </a:endParaRPr>
          </a:p>
        </p:txBody>
      </p:sp>
      <p:sp>
        <p:nvSpPr>
          <p:cNvPr id="5" name="Tekstvak 4">
            <a:extLst>
              <a:ext uri="{FF2B5EF4-FFF2-40B4-BE49-F238E27FC236}">
                <a16:creationId xmlns:a16="http://schemas.microsoft.com/office/drawing/2014/main" id="{E08A526C-6126-4E94-AD09-116D7D9816B2}"/>
              </a:ext>
            </a:extLst>
          </p:cNvPr>
          <p:cNvSpPr txBox="1"/>
          <p:nvPr/>
        </p:nvSpPr>
        <p:spPr>
          <a:xfrm>
            <a:off x="149087" y="3068813"/>
            <a:ext cx="507199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dirty="0">
                <a:cs typeface="Calibri"/>
              </a:rPr>
              <a:t>Ons zonnestelsel heeft zo'n 200 verschillende manen, deze draaien allemaal om verschillende planeten.</a:t>
            </a:r>
          </a:p>
        </p:txBody>
      </p:sp>
    </p:spTree>
    <p:extLst>
      <p:ext uri="{BB962C8B-B14F-4D97-AF65-F5344CB8AC3E}">
        <p14:creationId xmlns:p14="http://schemas.microsoft.com/office/powerpoint/2010/main" val="3560421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421569"/>
      </p:ext>
    </p:extLst>
  </p:cSld>
  <p:clrMapOvr>
    <a:masterClrMapping/>
  </p:clrMapOvr>
</p:sld>
</file>

<file path=ppt/theme/theme1.xml><?xml version="1.0" encoding="utf-8"?>
<a:theme xmlns:a="http://schemas.openxmlformats.org/drawingml/2006/main" name="Kantoorthema">
  <a:themeElements>
    <a:clrScheme name="Aangepast 1">
      <a:dk1>
        <a:srgbClr val="FFFFFF"/>
      </a:dk1>
      <a:lt1>
        <a:sysClr val="window" lastClr="FFFFFF"/>
      </a:lt1>
      <a:dk2>
        <a:srgbClr val="FFFFFF"/>
      </a:dk2>
      <a:lt2>
        <a:srgbClr val="FFFFFF"/>
      </a:lt2>
      <a:accent1>
        <a:srgbClr val="C490AA"/>
      </a:accent1>
      <a:accent2>
        <a:srgbClr val="C490AA"/>
      </a:accent2>
      <a:accent3>
        <a:srgbClr val="BDD7EE"/>
      </a:accent3>
      <a:accent4>
        <a:srgbClr val="BDD7EE"/>
      </a:accent4>
      <a:accent5>
        <a:srgbClr val="C5E0B3"/>
      </a:accent5>
      <a:accent6>
        <a:srgbClr val="C5E0B3"/>
      </a:accent6>
      <a:hlink>
        <a:srgbClr val="EBDAE2"/>
      </a:hlink>
      <a:folHlink>
        <a:srgbClr val="C2DFF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968C9C105D5149A94BA8D68F0FA8C5" ma:contentTypeVersion="9" ma:contentTypeDescription="Een nieuw document maken." ma:contentTypeScope="" ma:versionID="d433b2341aaa4d011ec190d4f092e523">
  <xsd:schema xmlns:xsd="http://www.w3.org/2001/XMLSchema" xmlns:xs="http://www.w3.org/2001/XMLSchema" xmlns:p="http://schemas.microsoft.com/office/2006/metadata/properties" xmlns:ns2="3c8f2aa8-f92d-4181-a42d-b368de7e8e40" targetNamespace="http://schemas.microsoft.com/office/2006/metadata/properties" ma:root="true" ma:fieldsID="ab15721c11821bca47e6518b03728429" ns2:_="">
    <xsd:import namespace="3c8f2aa8-f92d-4181-a42d-b368de7e8e4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f2aa8-f92d-4181-a42d-b368de7e8e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D64930-2174-4860-861B-A03ABACD927C}">
  <ds:schemaRefs>
    <ds:schemaRef ds:uri="http://schemas.microsoft.com/sharepoint/v3/contenttype/forms"/>
  </ds:schemaRefs>
</ds:datastoreItem>
</file>

<file path=customXml/itemProps2.xml><?xml version="1.0" encoding="utf-8"?>
<ds:datastoreItem xmlns:ds="http://schemas.openxmlformats.org/officeDocument/2006/customXml" ds:itemID="{B6225E87-B9E3-48F8-8543-6DC197FCFB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f2aa8-f92d-4181-a42d-b368de7e8e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FF124E-132F-4A62-8D68-45D9A9228D11}">
  <ds:schemaRefs>
    <ds:schemaRef ds:uri="http://purl.org/dc/elements/1.1/"/>
    <ds:schemaRef ds:uri="http://purl.org/dc/dcmitype/"/>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3c8f2aa8-f92d-4181-a42d-b368de7e8e40"/>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1093</TotalTime>
  <Words>2890</Words>
  <Application>Microsoft Office PowerPoint</Application>
  <PresentationFormat>Breedbeeld</PresentationFormat>
  <Paragraphs>120</Paragraphs>
  <Slides>22</Slides>
  <Notes>19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22</vt:i4>
      </vt:variant>
    </vt:vector>
  </HeadingPairs>
  <TitlesOfParts>
    <vt:vector size="29" baseType="lpstr">
      <vt:lpstr>arial</vt:lpstr>
      <vt:lpstr>arial</vt:lpstr>
      <vt:lpstr>Calibri</vt:lpstr>
      <vt:lpstr>Calibri Light</vt:lpstr>
      <vt:lpstr>Open Sans</vt:lpstr>
      <vt:lpstr>Times New Roman</vt:lpstr>
      <vt:lpstr>Kantoorthema</vt:lpstr>
      <vt:lpstr>DE AARDE &amp;  ONS ZONNESTELSEL</vt:lpstr>
      <vt:lpstr>INHOUD</vt:lpstr>
      <vt:lpstr>ZONNESTELSEL</vt:lpstr>
      <vt:lpstr>DE ZON</vt:lpstr>
      <vt:lpstr>SEIZOENEN</vt:lpstr>
      <vt:lpstr>PLANETEN</vt:lpstr>
      <vt:lpstr>PowerPoint-presentatie</vt:lpstr>
      <vt:lpstr>DE MAAN</vt:lpstr>
      <vt:lpstr>PowerPoint-presentatie</vt:lpstr>
      <vt:lpstr>DE MAANCYCLUS</vt:lpstr>
      <vt:lpstr>DE AARDE</vt:lpstr>
      <vt:lpstr>DE OPDRACHT</vt:lpstr>
      <vt:lpstr>DE AARDE &amp;       ONS ZONNESTELSEL</vt:lpstr>
      <vt:lpstr>INHOUD</vt:lpstr>
      <vt:lpstr>DE AARDE</vt:lpstr>
      <vt:lpstr>GEOLOGIE</vt:lpstr>
      <vt:lpstr>BINNENIN DE AARDE</vt:lpstr>
      <vt:lpstr>PLATENTEKTONIEK</vt:lpstr>
      <vt:lpstr>PowerPoint-presentatie</vt:lpstr>
      <vt:lpstr>ATMOSFEER</vt:lpstr>
      <vt:lpstr>PowerPoint-presentatie</vt:lpstr>
      <vt:lpstr>DE 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Jade Moed (0945836)</dc:creator>
  <cp:lastModifiedBy>Balance Paagman (0947762)</cp:lastModifiedBy>
  <cp:revision>163</cp:revision>
  <dcterms:created xsi:type="dcterms:W3CDTF">2020-10-04T14:27:10Z</dcterms:created>
  <dcterms:modified xsi:type="dcterms:W3CDTF">2020-12-18T11:28:11Z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0x010100F8968C9C105D5149A94BA8D68F0FA8C5</vt:lpwstr>
  </property>
</Properties>
</file>